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notesSlides/notesSlide10.xml" ContentType="application/vnd.openxmlformats-officedocument.presentationml.notesSlide+xml"/>
  <Override PartName="/ppt/tags/tag13.xml" ContentType="application/vnd.openxmlformats-officedocument.presentationml.tags+xml"/>
  <Override PartName="/ppt/notesSlides/notesSlide11.xml" ContentType="application/vnd.openxmlformats-officedocument.presentationml.notesSlide+xml"/>
  <Override PartName="/ppt/tags/tag14.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8" r:id="rId2"/>
    <p:sldId id="259" r:id="rId3"/>
    <p:sldId id="281" r:id="rId4"/>
    <p:sldId id="261" r:id="rId5"/>
    <p:sldId id="296" r:id="rId6"/>
    <p:sldId id="297" r:id="rId7"/>
    <p:sldId id="299" r:id="rId8"/>
    <p:sldId id="305" r:id="rId9"/>
    <p:sldId id="298" r:id="rId10"/>
    <p:sldId id="300" r:id="rId11"/>
    <p:sldId id="301" r:id="rId12"/>
    <p:sldId id="302" r:id="rId13"/>
    <p:sldId id="303" r:id="rId14"/>
    <p:sldId id="304" r:id="rId15"/>
    <p:sldId id="277" r:id="rId16"/>
    <p:sldId id="278"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FF7"/>
    <a:srgbClr val="D2DEEF"/>
    <a:srgbClr val="1F4E79"/>
    <a:srgbClr val="0F73EE"/>
    <a:srgbClr val="E3C9F7"/>
    <a:srgbClr val="6E0876"/>
    <a:srgbClr val="731AB6"/>
    <a:srgbClr val="740A47"/>
    <a:srgbClr val="720C4E"/>
    <a:srgbClr val="700E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602" autoAdjust="0"/>
    <p:restoredTop sz="77608" autoAdjust="0"/>
  </p:normalViewPr>
  <p:slideViewPr>
    <p:cSldViewPr snapToGrid="0" showGuides="1">
      <p:cViewPr>
        <p:scale>
          <a:sx n="100" d="100"/>
          <a:sy n="100" d="100"/>
        </p:scale>
        <p:origin x="402" y="-138"/>
      </p:cViewPr>
      <p:guideLst>
        <p:guide orient="horz" pos="2137"/>
        <p:guide pos="3840"/>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20.wmf"/><Relationship Id="rId2" Type="http://schemas.openxmlformats.org/officeDocument/2006/relationships/image" Target="../media/image19.wmf"/><Relationship Id="rId1" Type="http://schemas.openxmlformats.org/officeDocument/2006/relationships/image" Target="../media/image18.wmf"/><Relationship Id="rId4" Type="http://schemas.openxmlformats.org/officeDocument/2006/relationships/image" Target="../media/image21.wmf"/></Relationships>
</file>

<file path=ppt/media/image1.png>
</file>

<file path=ppt/media/image10.png>
</file>

<file path=ppt/media/image11.png>
</file>

<file path=ppt/media/image12.png>
</file>

<file path=ppt/media/image13.png>
</file>

<file path=ppt/media/image14.jpeg>
</file>

<file path=ppt/media/image17.jpeg>
</file>

<file path=ppt/media/image18.wmf>
</file>

<file path=ppt/media/image19.wmf>
</file>

<file path=ppt/media/image2.png>
</file>

<file path=ppt/media/image20.wmf>
</file>

<file path=ppt/media/image21.wmf>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t>2021/3/3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t>‹#›</a:t>
            </a:fld>
            <a:endParaRPr lang="zh-CN" altLang="en-US"/>
          </a:p>
        </p:txBody>
      </p:sp>
    </p:spTree>
    <p:extLst>
      <p:ext uri="{BB962C8B-B14F-4D97-AF65-F5344CB8AC3E}">
        <p14:creationId xmlns:p14="http://schemas.microsoft.com/office/powerpoint/2010/main" val="3647946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a:t>
            </a:fld>
            <a:endParaRPr lang="zh-CN" altLang="en-US"/>
          </a:p>
        </p:txBody>
      </p:sp>
    </p:spTree>
    <p:extLst>
      <p:ext uri="{BB962C8B-B14F-4D97-AF65-F5344CB8AC3E}">
        <p14:creationId xmlns:p14="http://schemas.microsoft.com/office/powerpoint/2010/main" val="12622054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10</a:t>
            </a:fld>
            <a:endParaRPr lang="zh-CN" altLang="en-US"/>
          </a:p>
        </p:txBody>
      </p:sp>
    </p:spTree>
    <p:extLst>
      <p:ext uri="{BB962C8B-B14F-4D97-AF65-F5344CB8AC3E}">
        <p14:creationId xmlns:p14="http://schemas.microsoft.com/office/powerpoint/2010/main" val="518386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11</a:t>
            </a:fld>
            <a:endParaRPr lang="zh-CN" altLang="en-US"/>
          </a:p>
        </p:txBody>
      </p:sp>
    </p:spTree>
    <p:extLst>
      <p:ext uri="{BB962C8B-B14F-4D97-AF65-F5344CB8AC3E}">
        <p14:creationId xmlns:p14="http://schemas.microsoft.com/office/powerpoint/2010/main" val="25528638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12</a:t>
            </a:fld>
            <a:endParaRPr lang="zh-CN" altLang="en-US"/>
          </a:p>
        </p:txBody>
      </p:sp>
    </p:spTree>
    <p:extLst>
      <p:ext uri="{BB962C8B-B14F-4D97-AF65-F5344CB8AC3E}">
        <p14:creationId xmlns:p14="http://schemas.microsoft.com/office/powerpoint/2010/main" val="2796571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13</a:t>
            </a:fld>
            <a:endParaRPr lang="zh-CN" altLang="en-US"/>
          </a:p>
        </p:txBody>
      </p:sp>
    </p:spTree>
    <p:extLst>
      <p:ext uri="{BB962C8B-B14F-4D97-AF65-F5344CB8AC3E}">
        <p14:creationId xmlns:p14="http://schemas.microsoft.com/office/powerpoint/2010/main" val="1538453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14</a:t>
            </a:fld>
            <a:endParaRPr lang="zh-CN" altLang="en-US"/>
          </a:p>
        </p:txBody>
      </p:sp>
    </p:spTree>
    <p:extLst>
      <p:ext uri="{BB962C8B-B14F-4D97-AF65-F5344CB8AC3E}">
        <p14:creationId xmlns:p14="http://schemas.microsoft.com/office/powerpoint/2010/main" val="3077789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2</a:t>
            </a:fld>
            <a:endParaRPr lang="zh-CN" altLang="en-US"/>
          </a:p>
        </p:txBody>
      </p:sp>
    </p:spTree>
    <p:extLst>
      <p:ext uri="{BB962C8B-B14F-4D97-AF65-F5344CB8AC3E}">
        <p14:creationId xmlns:p14="http://schemas.microsoft.com/office/powerpoint/2010/main" val="448560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3</a:t>
            </a:fld>
            <a:endParaRPr lang="zh-CN" altLang="en-US"/>
          </a:p>
        </p:txBody>
      </p:sp>
    </p:spTree>
    <p:extLst>
      <p:ext uri="{BB962C8B-B14F-4D97-AF65-F5344CB8AC3E}">
        <p14:creationId xmlns:p14="http://schemas.microsoft.com/office/powerpoint/2010/main" val="1794952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4</a:t>
            </a:fld>
            <a:endParaRPr lang="zh-CN" altLang="en-US"/>
          </a:p>
        </p:txBody>
      </p:sp>
    </p:spTree>
    <p:extLst>
      <p:ext uri="{BB962C8B-B14F-4D97-AF65-F5344CB8AC3E}">
        <p14:creationId xmlns:p14="http://schemas.microsoft.com/office/powerpoint/2010/main" val="13644855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5</a:t>
            </a:fld>
            <a:endParaRPr lang="zh-CN" altLang="en-US"/>
          </a:p>
        </p:txBody>
      </p:sp>
    </p:spTree>
    <p:extLst>
      <p:ext uri="{BB962C8B-B14F-4D97-AF65-F5344CB8AC3E}">
        <p14:creationId xmlns:p14="http://schemas.microsoft.com/office/powerpoint/2010/main" val="1311151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6</a:t>
            </a:fld>
            <a:endParaRPr lang="zh-CN" altLang="en-US"/>
          </a:p>
        </p:txBody>
      </p:sp>
    </p:spTree>
    <p:extLst>
      <p:ext uri="{BB962C8B-B14F-4D97-AF65-F5344CB8AC3E}">
        <p14:creationId xmlns:p14="http://schemas.microsoft.com/office/powerpoint/2010/main" val="2783620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7</a:t>
            </a:fld>
            <a:endParaRPr lang="zh-CN" altLang="en-US"/>
          </a:p>
        </p:txBody>
      </p:sp>
    </p:spTree>
    <p:extLst>
      <p:ext uri="{BB962C8B-B14F-4D97-AF65-F5344CB8AC3E}">
        <p14:creationId xmlns:p14="http://schemas.microsoft.com/office/powerpoint/2010/main" val="1659761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8</a:t>
            </a:fld>
            <a:endParaRPr lang="zh-CN" altLang="en-US"/>
          </a:p>
        </p:txBody>
      </p:sp>
    </p:spTree>
    <p:extLst>
      <p:ext uri="{BB962C8B-B14F-4D97-AF65-F5344CB8AC3E}">
        <p14:creationId xmlns:p14="http://schemas.microsoft.com/office/powerpoint/2010/main" val="1744695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9</a:t>
            </a:fld>
            <a:endParaRPr lang="zh-CN" altLang="en-US"/>
          </a:p>
        </p:txBody>
      </p:sp>
    </p:spTree>
    <p:extLst>
      <p:ext uri="{BB962C8B-B14F-4D97-AF65-F5344CB8AC3E}">
        <p14:creationId xmlns:p14="http://schemas.microsoft.com/office/powerpoint/2010/main" val="6526922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Master" Target="../slideMasters/slideMaster1.xml"/><Relationship Id="rId5" Type="http://schemas.openxmlformats.org/officeDocument/2006/relationships/tags" Target="../tags/tag5.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2021/3/3</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2021/3/3</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slideLayout" Target="../slideLayouts/slideLayout2.xml"/><Relationship Id="rId7" Type="http://schemas.openxmlformats.org/officeDocument/2006/relationships/image" Target="../media/image19.wmf"/><Relationship Id="rId2" Type="http://schemas.openxmlformats.org/officeDocument/2006/relationships/tags" Target="../tags/tag16.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21.wmf"/><Relationship Id="rId5" Type="http://schemas.openxmlformats.org/officeDocument/2006/relationships/image" Target="../media/image18.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20.w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notesSlide" Target="../notesSlides/notesSlide9.xml"/><Relationship Id="rId7"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7"/>
          <p:cNvSpPr txBox="1"/>
          <p:nvPr/>
        </p:nvSpPr>
        <p:spPr>
          <a:xfrm>
            <a:off x="1862086" y="3434063"/>
            <a:ext cx="3051417" cy="749300"/>
          </a:xfrm>
          <a:prstGeom prst="rect">
            <a:avLst/>
          </a:prstGeom>
          <a:noFill/>
        </p:spPr>
        <p:txBody>
          <a:bodyPr wrap="square">
            <a:spAutoFit/>
          </a:bodyPr>
          <a:lstStyle/>
          <a:p>
            <a:pPr marR="0" defTabSz="1217930" fontAlgn="auto">
              <a:buClrTx/>
              <a:buSzTx/>
              <a:buFont typeface="Arial" panose="020B0604020202020204" pitchFamily="34" charset="0"/>
              <a:defRPr/>
            </a:pP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第</a:t>
            </a:r>
            <a:r>
              <a:rPr kumimoji="0" lang="en-US" altLang="zh-CN"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1</a:t>
            </a: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章  概论</a:t>
            </a:r>
          </a:p>
        </p:txBody>
      </p:sp>
      <p:grpSp>
        <p:nvGrpSpPr>
          <p:cNvPr id="20" name="组合 19"/>
          <p:cNvGrpSpPr/>
          <p:nvPr/>
        </p:nvGrpSpPr>
        <p:grpSpPr>
          <a:xfrm>
            <a:off x="2576451" y="1645590"/>
            <a:ext cx="1622688" cy="1622688"/>
            <a:chOff x="882649" y="2219325"/>
            <a:chExt cx="2070101" cy="2070101"/>
          </a:xfrm>
        </p:grpSpPr>
        <p:sp>
          <p:nvSpPr>
            <p:cNvPr id="21" name="椭圆 20"/>
            <p:cNvSpPr/>
            <p:nvPr/>
          </p:nvSpPr>
          <p:spPr>
            <a:xfrm>
              <a:off x="1019174" y="2355850"/>
              <a:ext cx="1797050" cy="1797050"/>
            </a:xfrm>
            <a:prstGeom prst="ellipse">
              <a:avLst/>
            </a:prstGeom>
            <a:noFill/>
            <a:ln>
              <a:solidFill>
                <a:srgbClr val="0F73E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accent5">
                      <a:lumMod val="50000"/>
                    </a:schemeClr>
                  </a:solidFill>
                  <a:effectLst/>
                  <a:latin typeface="+mj-lt"/>
                  <a:ea typeface="微软雅黑 Light" panose="020B0502040204020203" pitchFamily="34" charset="-122"/>
                  <a:cs typeface="+mn-ea"/>
                  <a:sym typeface="+mn-lt"/>
                </a:rPr>
                <a:t>01</a:t>
              </a:r>
              <a:endParaRPr lang="en-US" sz="4000" b="1" dirty="0">
                <a:solidFill>
                  <a:schemeClr val="accent5">
                    <a:lumMod val="50000"/>
                  </a:schemeClr>
                </a:solidFill>
                <a:effectLst/>
                <a:latin typeface="+mj-lt"/>
                <a:cs typeface="+mn-ea"/>
                <a:sym typeface="+mn-lt"/>
              </a:endParaRPr>
            </a:p>
          </p:txBody>
        </p:sp>
        <p:sp>
          <p:nvSpPr>
            <p:cNvPr id="22" name="空心弧 21"/>
            <p:cNvSpPr/>
            <p:nvPr/>
          </p:nvSpPr>
          <p:spPr>
            <a:xfrm rot="7613872">
              <a:off x="882649" y="2219325"/>
              <a:ext cx="2070101" cy="2070101"/>
            </a:xfrm>
            <a:prstGeom prst="blockArc">
              <a:avLst>
                <a:gd name="adj1" fmla="val 10800000"/>
                <a:gd name="adj2" fmla="val 3959450"/>
                <a:gd name="adj3" fmla="val 6684"/>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mn-ea"/>
                <a:sym typeface="+mn-lt"/>
              </a:endParaRPr>
            </a:p>
          </p:txBody>
        </p:sp>
      </p:grpSp>
      <p:grpSp>
        <p:nvGrpSpPr>
          <p:cNvPr id="38" name="组合 37"/>
          <p:cNvGrpSpPr/>
          <p:nvPr/>
        </p:nvGrpSpPr>
        <p:grpSpPr>
          <a:xfrm>
            <a:off x="5562189" y="1170848"/>
            <a:ext cx="4963698" cy="617070"/>
            <a:chOff x="5493750" y="892151"/>
            <a:chExt cx="4963698" cy="617070"/>
          </a:xfrm>
        </p:grpSpPr>
        <p:sp>
          <p:nvSpPr>
            <p:cNvPr id="23" name="矩形: 圆角 2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12"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37" name="矩形: 圆角 36"/>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1.1</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什么是信息隐藏</a:t>
              </a:r>
            </a:p>
          </p:txBody>
        </p:sp>
      </p:grpSp>
      <p:grpSp>
        <p:nvGrpSpPr>
          <p:cNvPr id="67" name="组合 66"/>
          <p:cNvGrpSpPr/>
          <p:nvPr/>
        </p:nvGrpSpPr>
        <p:grpSpPr>
          <a:xfrm>
            <a:off x="5562189" y="2036857"/>
            <a:ext cx="4963698" cy="617070"/>
            <a:chOff x="5493750" y="892151"/>
            <a:chExt cx="4963698" cy="617070"/>
          </a:xfrm>
        </p:grpSpPr>
        <p:sp>
          <p:nvSpPr>
            <p:cNvPr id="68" name="矩形: 圆角 67"/>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6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0" name="矩形: 圆角 6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1.2</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信息隐藏的历史回顾</a:t>
              </a:r>
            </a:p>
          </p:txBody>
        </p:sp>
      </p:grpSp>
      <p:grpSp>
        <p:nvGrpSpPr>
          <p:cNvPr id="71" name="组合 70"/>
          <p:cNvGrpSpPr/>
          <p:nvPr/>
        </p:nvGrpSpPr>
        <p:grpSpPr>
          <a:xfrm>
            <a:off x="5562189" y="2902866"/>
            <a:ext cx="4963698" cy="617070"/>
            <a:chOff x="5493750" y="892151"/>
            <a:chExt cx="4963698" cy="617070"/>
          </a:xfrm>
        </p:grpSpPr>
        <p:sp>
          <p:nvSpPr>
            <p:cNvPr id="72" name="矩形: 圆角 71"/>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4" name="矩形: 圆角 73"/>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1.3</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发展现状和分类</a:t>
              </a:r>
            </a:p>
          </p:txBody>
        </p:sp>
      </p:grpSp>
      <p:grpSp>
        <p:nvGrpSpPr>
          <p:cNvPr id="75" name="组合 74"/>
          <p:cNvGrpSpPr/>
          <p:nvPr/>
        </p:nvGrpSpPr>
        <p:grpSpPr>
          <a:xfrm>
            <a:off x="5562189" y="3768875"/>
            <a:ext cx="4963698" cy="617070"/>
            <a:chOff x="5493750" y="892151"/>
            <a:chExt cx="4963698" cy="617070"/>
          </a:xfrm>
        </p:grpSpPr>
        <p:sp>
          <p:nvSpPr>
            <p:cNvPr id="76" name="矩形: 圆角 75"/>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7"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8" name="矩形: 圆角 77"/>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1.4</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信息隐藏算法性能指标</a:t>
              </a:r>
            </a:p>
          </p:txBody>
        </p:sp>
      </p:grpSp>
      <p:grpSp>
        <p:nvGrpSpPr>
          <p:cNvPr id="79" name="组合 78"/>
          <p:cNvGrpSpPr/>
          <p:nvPr/>
        </p:nvGrpSpPr>
        <p:grpSpPr>
          <a:xfrm>
            <a:off x="5562189" y="4634884"/>
            <a:ext cx="4963698" cy="617070"/>
            <a:chOff x="5493750" y="892151"/>
            <a:chExt cx="4963698" cy="617070"/>
          </a:xfrm>
        </p:grpSpPr>
        <p:sp>
          <p:nvSpPr>
            <p:cNvPr id="80" name="矩形: 圆角 79"/>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1"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2" name="矩形: 圆角 81"/>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1.5 </a:t>
              </a:r>
              <a:r>
                <a:rPr lang="zh-CN" altLang="en-US" sz="2400" dirty="0">
                  <a:solidFill>
                    <a:schemeClr val="tx1">
                      <a:lumMod val="85000"/>
                      <a:lumOff val="15000"/>
                    </a:schemeClr>
                  </a:solidFill>
                  <a:latin typeface="+mj-ea"/>
                  <a:ea typeface="+mj-ea"/>
                  <a:cs typeface="+mn-ea"/>
                  <a:sym typeface="+mn-lt"/>
                </a:rPr>
                <a:t>可视密码学与信息分存</a:t>
              </a:r>
            </a:p>
          </p:txBody>
        </p:sp>
      </p:grpSp>
      <p:grpSp>
        <p:nvGrpSpPr>
          <p:cNvPr id="83" name="组合 82"/>
          <p:cNvGrpSpPr/>
          <p:nvPr/>
        </p:nvGrpSpPr>
        <p:grpSpPr>
          <a:xfrm>
            <a:off x="5562189" y="5500893"/>
            <a:ext cx="4963698" cy="617070"/>
            <a:chOff x="5493750" y="892151"/>
            <a:chExt cx="4963698" cy="617070"/>
          </a:xfrm>
        </p:grpSpPr>
        <p:sp>
          <p:nvSpPr>
            <p:cNvPr id="84" name="矩形: 圆角 83"/>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5"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6" name="矩形: 圆角 85"/>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1.6</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叠像术</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750" fill="hold"/>
                                        <p:tgtEl>
                                          <p:spTgt spid="20"/>
                                        </p:tgtEl>
                                        <p:attrNameLst>
                                          <p:attrName>ppt_w</p:attrName>
                                        </p:attrNameLst>
                                      </p:cBhvr>
                                      <p:tavLst>
                                        <p:tav tm="0">
                                          <p:val>
                                            <p:fltVal val="0"/>
                                          </p:val>
                                        </p:tav>
                                        <p:tav tm="100000">
                                          <p:val>
                                            <p:strVal val="#ppt_w"/>
                                          </p:val>
                                        </p:tav>
                                      </p:tavLst>
                                    </p:anim>
                                    <p:anim calcmode="lin" valueType="num">
                                      <p:cBhvr>
                                        <p:cTn id="8" dur="750" fill="hold"/>
                                        <p:tgtEl>
                                          <p:spTgt spid="20"/>
                                        </p:tgtEl>
                                        <p:attrNameLst>
                                          <p:attrName>ppt_h</p:attrName>
                                        </p:attrNameLst>
                                      </p:cBhvr>
                                      <p:tavLst>
                                        <p:tav tm="0">
                                          <p:val>
                                            <p:fltVal val="0"/>
                                          </p:val>
                                        </p:tav>
                                        <p:tav tm="100000">
                                          <p:val>
                                            <p:strVal val="#ppt_h"/>
                                          </p:val>
                                        </p:tav>
                                      </p:tavLst>
                                    </p:anim>
                                    <p:animEffect transition="in" filter="fade">
                                      <p:cBhvr>
                                        <p:cTn id="9" dur="750"/>
                                        <p:tgtEl>
                                          <p:spTgt spid="20"/>
                                        </p:tgtEl>
                                      </p:cBhvr>
                                    </p:animEffect>
                                  </p:childTnLst>
                                </p:cTn>
                              </p:par>
                              <p:par>
                                <p:cTn id="10" presetID="22" presetClass="entr" presetSubtype="8" fill="hold" grpId="0" nodeType="withEffect">
                                  <p:stCondLst>
                                    <p:cond delay="30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1000"/>
                            </p:stCondLst>
                            <p:childTnLst>
                              <p:par>
                                <p:cTn id="14" presetID="17" presetClass="entr" presetSubtype="8"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ppt_x</p:attrName>
                                        </p:attrNameLst>
                                      </p:cBhvr>
                                      <p:tavLst>
                                        <p:tav tm="0">
                                          <p:val>
                                            <p:strVal val="#ppt_x-#ppt_w/2"/>
                                          </p:val>
                                        </p:tav>
                                        <p:tav tm="100000">
                                          <p:val>
                                            <p:strVal val="#ppt_x"/>
                                          </p:val>
                                        </p:tav>
                                      </p:tavLst>
                                    </p:anim>
                                    <p:anim calcmode="lin" valueType="num">
                                      <p:cBhvr>
                                        <p:cTn id="17" dur="500" fill="hold"/>
                                        <p:tgtEl>
                                          <p:spTgt spid="38"/>
                                        </p:tgtEl>
                                        <p:attrNameLst>
                                          <p:attrName>ppt_y</p:attrName>
                                        </p:attrNameLst>
                                      </p:cBhvr>
                                      <p:tavLst>
                                        <p:tav tm="0">
                                          <p:val>
                                            <p:strVal val="#ppt_y"/>
                                          </p:val>
                                        </p:tav>
                                        <p:tav tm="100000">
                                          <p:val>
                                            <p:strVal val="#ppt_y"/>
                                          </p:val>
                                        </p:tav>
                                      </p:tavLst>
                                    </p:anim>
                                    <p:anim calcmode="lin" valueType="num">
                                      <p:cBhvr>
                                        <p:cTn id="18" dur="500" fill="hold"/>
                                        <p:tgtEl>
                                          <p:spTgt spid="38"/>
                                        </p:tgtEl>
                                        <p:attrNameLst>
                                          <p:attrName>ppt_w</p:attrName>
                                        </p:attrNameLst>
                                      </p:cBhvr>
                                      <p:tavLst>
                                        <p:tav tm="0">
                                          <p:val>
                                            <p:fltVal val="0"/>
                                          </p:val>
                                        </p:tav>
                                        <p:tav tm="100000">
                                          <p:val>
                                            <p:strVal val="#ppt_w"/>
                                          </p:val>
                                        </p:tav>
                                      </p:tavLst>
                                    </p:anim>
                                    <p:anim calcmode="lin" valueType="num">
                                      <p:cBhvr>
                                        <p:cTn id="19" dur="500" fill="hold"/>
                                        <p:tgtEl>
                                          <p:spTgt spid="38"/>
                                        </p:tgtEl>
                                        <p:attrNameLst>
                                          <p:attrName>ppt_h</p:attrName>
                                        </p:attrNameLst>
                                      </p:cBhvr>
                                      <p:tavLst>
                                        <p:tav tm="0">
                                          <p:val>
                                            <p:strVal val="#ppt_h"/>
                                          </p:val>
                                        </p:tav>
                                        <p:tav tm="100000">
                                          <p:val>
                                            <p:strVal val="#ppt_h"/>
                                          </p:val>
                                        </p:tav>
                                      </p:tavLst>
                                    </p:anim>
                                  </p:childTnLst>
                                </p:cTn>
                              </p:par>
                            </p:childTnLst>
                          </p:cTn>
                        </p:par>
                        <p:par>
                          <p:cTn id="20" fill="hold">
                            <p:stCondLst>
                              <p:cond delay="1500"/>
                            </p:stCondLst>
                            <p:childTnLst>
                              <p:par>
                                <p:cTn id="21" presetID="17" presetClass="entr" presetSubtype="8" fill="hold" nodeType="afterEffect">
                                  <p:stCondLst>
                                    <p:cond delay="0"/>
                                  </p:stCondLst>
                                  <p:childTnLst>
                                    <p:set>
                                      <p:cBhvr>
                                        <p:cTn id="22" dur="1" fill="hold">
                                          <p:stCondLst>
                                            <p:cond delay="0"/>
                                          </p:stCondLst>
                                        </p:cTn>
                                        <p:tgtEl>
                                          <p:spTgt spid="67"/>
                                        </p:tgtEl>
                                        <p:attrNameLst>
                                          <p:attrName>style.visibility</p:attrName>
                                        </p:attrNameLst>
                                      </p:cBhvr>
                                      <p:to>
                                        <p:strVal val="visible"/>
                                      </p:to>
                                    </p:set>
                                    <p:anim calcmode="lin" valueType="num">
                                      <p:cBhvr>
                                        <p:cTn id="23" dur="500" fill="hold"/>
                                        <p:tgtEl>
                                          <p:spTgt spid="67"/>
                                        </p:tgtEl>
                                        <p:attrNameLst>
                                          <p:attrName>ppt_x</p:attrName>
                                        </p:attrNameLst>
                                      </p:cBhvr>
                                      <p:tavLst>
                                        <p:tav tm="0">
                                          <p:val>
                                            <p:strVal val="#ppt_x-#ppt_w/2"/>
                                          </p:val>
                                        </p:tav>
                                        <p:tav tm="100000">
                                          <p:val>
                                            <p:strVal val="#ppt_x"/>
                                          </p:val>
                                        </p:tav>
                                      </p:tavLst>
                                    </p:anim>
                                    <p:anim calcmode="lin" valueType="num">
                                      <p:cBhvr>
                                        <p:cTn id="24" dur="500" fill="hold"/>
                                        <p:tgtEl>
                                          <p:spTgt spid="67"/>
                                        </p:tgtEl>
                                        <p:attrNameLst>
                                          <p:attrName>ppt_y</p:attrName>
                                        </p:attrNameLst>
                                      </p:cBhvr>
                                      <p:tavLst>
                                        <p:tav tm="0">
                                          <p:val>
                                            <p:strVal val="#ppt_y"/>
                                          </p:val>
                                        </p:tav>
                                        <p:tav tm="100000">
                                          <p:val>
                                            <p:strVal val="#ppt_y"/>
                                          </p:val>
                                        </p:tav>
                                      </p:tavLst>
                                    </p:anim>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strVal val="#ppt_h"/>
                                          </p:val>
                                        </p:tav>
                                        <p:tav tm="100000">
                                          <p:val>
                                            <p:strVal val="#ppt_h"/>
                                          </p:val>
                                        </p:tav>
                                      </p:tavLst>
                                    </p:anim>
                                  </p:childTnLst>
                                </p:cTn>
                              </p:par>
                            </p:childTnLst>
                          </p:cTn>
                        </p:par>
                        <p:par>
                          <p:cTn id="27" fill="hold">
                            <p:stCondLst>
                              <p:cond delay="2000"/>
                            </p:stCondLst>
                            <p:childTnLst>
                              <p:par>
                                <p:cTn id="28" presetID="17" presetClass="entr" presetSubtype="8" fill="hold" nodeType="afterEffect">
                                  <p:stCondLst>
                                    <p:cond delay="0"/>
                                  </p:stCondLst>
                                  <p:childTnLst>
                                    <p:set>
                                      <p:cBhvr>
                                        <p:cTn id="29" dur="1" fill="hold">
                                          <p:stCondLst>
                                            <p:cond delay="0"/>
                                          </p:stCondLst>
                                        </p:cTn>
                                        <p:tgtEl>
                                          <p:spTgt spid="71"/>
                                        </p:tgtEl>
                                        <p:attrNameLst>
                                          <p:attrName>style.visibility</p:attrName>
                                        </p:attrNameLst>
                                      </p:cBhvr>
                                      <p:to>
                                        <p:strVal val="visible"/>
                                      </p:to>
                                    </p:set>
                                    <p:anim calcmode="lin" valueType="num">
                                      <p:cBhvr>
                                        <p:cTn id="30" dur="500" fill="hold"/>
                                        <p:tgtEl>
                                          <p:spTgt spid="71"/>
                                        </p:tgtEl>
                                        <p:attrNameLst>
                                          <p:attrName>ppt_x</p:attrName>
                                        </p:attrNameLst>
                                      </p:cBhvr>
                                      <p:tavLst>
                                        <p:tav tm="0">
                                          <p:val>
                                            <p:strVal val="#ppt_x-#ppt_w/2"/>
                                          </p:val>
                                        </p:tav>
                                        <p:tav tm="100000">
                                          <p:val>
                                            <p:strVal val="#ppt_x"/>
                                          </p:val>
                                        </p:tav>
                                      </p:tavLst>
                                    </p:anim>
                                    <p:anim calcmode="lin" valueType="num">
                                      <p:cBhvr>
                                        <p:cTn id="31" dur="500" fill="hold"/>
                                        <p:tgtEl>
                                          <p:spTgt spid="71"/>
                                        </p:tgtEl>
                                        <p:attrNameLst>
                                          <p:attrName>ppt_y</p:attrName>
                                        </p:attrNameLst>
                                      </p:cBhvr>
                                      <p:tavLst>
                                        <p:tav tm="0">
                                          <p:val>
                                            <p:strVal val="#ppt_y"/>
                                          </p:val>
                                        </p:tav>
                                        <p:tav tm="100000">
                                          <p:val>
                                            <p:strVal val="#ppt_y"/>
                                          </p:val>
                                        </p:tav>
                                      </p:tavLst>
                                    </p:anim>
                                    <p:anim calcmode="lin" valueType="num">
                                      <p:cBhvr>
                                        <p:cTn id="32" dur="500" fill="hold"/>
                                        <p:tgtEl>
                                          <p:spTgt spid="71"/>
                                        </p:tgtEl>
                                        <p:attrNameLst>
                                          <p:attrName>ppt_w</p:attrName>
                                        </p:attrNameLst>
                                      </p:cBhvr>
                                      <p:tavLst>
                                        <p:tav tm="0">
                                          <p:val>
                                            <p:fltVal val="0"/>
                                          </p:val>
                                        </p:tav>
                                        <p:tav tm="100000">
                                          <p:val>
                                            <p:strVal val="#ppt_w"/>
                                          </p:val>
                                        </p:tav>
                                      </p:tavLst>
                                    </p:anim>
                                    <p:anim calcmode="lin" valueType="num">
                                      <p:cBhvr>
                                        <p:cTn id="33" dur="500" fill="hold"/>
                                        <p:tgtEl>
                                          <p:spTgt spid="71"/>
                                        </p:tgtEl>
                                        <p:attrNameLst>
                                          <p:attrName>ppt_h</p:attrName>
                                        </p:attrNameLst>
                                      </p:cBhvr>
                                      <p:tavLst>
                                        <p:tav tm="0">
                                          <p:val>
                                            <p:strVal val="#ppt_h"/>
                                          </p:val>
                                        </p:tav>
                                        <p:tav tm="100000">
                                          <p:val>
                                            <p:strVal val="#ppt_h"/>
                                          </p:val>
                                        </p:tav>
                                      </p:tavLst>
                                    </p:anim>
                                  </p:childTnLst>
                                </p:cTn>
                              </p:par>
                            </p:childTnLst>
                          </p:cTn>
                        </p:par>
                        <p:par>
                          <p:cTn id="34" fill="hold">
                            <p:stCondLst>
                              <p:cond delay="2500"/>
                            </p:stCondLst>
                            <p:childTnLst>
                              <p:par>
                                <p:cTn id="35" presetID="17" presetClass="entr" presetSubtype="8" fill="hold" nodeType="after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p:cTn id="37" dur="500" fill="hold"/>
                                        <p:tgtEl>
                                          <p:spTgt spid="75"/>
                                        </p:tgtEl>
                                        <p:attrNameLst>
                                          <p:attrName>ppt_x</p:attrName>
                                        </p:attrNameLst>
                                      </p:cBhvr>
                                      <p:tavLst>
                                        <p:tav tm="0">
                                          <p:val>
                                            <p:strVal val="#ppt_x-#ppt_w/2"/>
                                          </p:val>
                                        </p:tav>
                                        <p:tav tm="100000">
                                          <p:val>
                                            <p:strVal val="#ppt_x"/>
                                          </p:val>
                                        </p:tav>
                                      </p:tavLst>
                                    </p:anim>
                                    <p:anim calcmode="lin" valueType="num">
                                      <p:cBhvr>
                                        <p:cTn id="38" dur="500" fill="hold"/>
                                        <p:tgtEl>
                                          <p:spTgt spid="75"/>
                                        </p:tgtEl>
                                        <p:attrNameLst>
                                          <p:attrName>ppt_y</p:attrName>
                                        </p:attrNameLst>
                                      </p:cBhvr>
                                      <p:tavLst>
                                        <p:tav tm="0">
                                          <p:val>
                                            <p:strVal val="#ppt_y"/>
                                          </p:val>
                                        </p:tav>
                                        <p:tav tm="100000">
                                          <p:val>
                                            <p:strVal val="#ppt_y"/>
                                          </p:val>
                                        </p:tav>
                                      </p:tavLst>
                                    </p:anim>
                                    <p:anim calcmode="lin" valueType="num">
                                      <p:cBhvr>
                                        <p:cTn id="39" dur="500" fill="hold"/>
                                        <p:tgtEl>
                                          <p:spTgt spid="75"/>
                                        </p:tgtEl>
                                        <p:attrNameLst>
                                          <p:attrName>ppt_w</p:attrName>
                                        </p:attrNameLst>
                                      </p:cBhvr>
                                      <p:tavLst>
                                        <p:tav tm="0">
                                          <p:val>
                                            <p:fltVal val="0"/>
                                          </p:val>
                                        </p:tav>
                                        <p:tav tm="100000">
                                          <p:val>
                                            <p:strVal val="#ppt_w"/>
                                          </p:val>
                                        </p:tav>
                                      </p:tavLst>
                                    </p:anim>
                                    <p:anim calcmode="lin" valueType="num">
                                      <p:cBhvr>
                                        <p:cTn id="40" dur="500" fill="hold"/>
                                        <p:tgtEl>
                                          <p:spTgt spid="75"/>
                                        </p:tgtEl>
                                        <p:attrNameLst>
                                          <p:attrName>ppt_h</p:attrName>
                                        </p:attrNameLst>
                                      </p:cBhvr>
                                      <p:tavLst>
                                        <p:tav tm="0">
                                          <p:val>
                                            <p:strVal val="#ppt_h"/>
                                          </p:val>
                                        </p:tav>
                                        <p:tav tm="100000">
                                          <p:val>
                                            <p:strVal val="#ppt_h"/>
                                          </p:val>
                                        </p:tav>
                                      </p:tavLst>
                                    </p:anim>
                                  </p:childTnLst>
                                </p:cTn>
                              </p:par>
                            </p:childTnLst>
                          </p:cTn>
                        </p:par>
                        <p:par>
                          <p:cTn id="41" fill="hold">
                            <p:stCondLst>
                              <p:cond delay="3000"/>
                            </p:stCondLst>
                            <p:childTnLst>
                              <p:par>
                                <p:cTn id="42" presetID="17" presetClass="entr" presetSubtype="8" fill="hold" nodeType="afterEffect">
                                  <p:stCondLst>
                                    <p:cond delay="0"/>
                                  </p:stCondLst>
                                  <p:childTnLst>
                                    <p:set>
                                      <p:cBhvr>
                                        <p:cTn id="43" dur="1" fill="hold">
                                          <p:stCondLst>
                                            <p:cond delay="0"/>
                                          </p:stCondLst>
                                        </p:cTn>
                                        <p:tgtEl>
                                          <p:spTgt spid="79"/>
                                        </p:tgtEl>
                                        <p:attrNameLst>
                                          <p:attrName>style.visibility</p:attrName>
                                        </p:attrNameLst>
                                      </p:cBhvr>
                                      <p:to>
                                        <p:strVal val="visible"/>
                                      </p:to>
                                    </p:set>
                                    <p:anim calcmode="lin" valueType="num">
                                      <p:cBhvr>
                                        <p:cTn id="44" dur="500" fill="hold"/>
                                        <p:tgtEl>
                                          <p:spTgt spid="79"/>
                                        </p:tgtEl>
                                        <p:attrNameLst>
                                          <p:attrName>ppt_x</p:attrName>
                                        </p:attrNameLst>
                                      </p:cBhvr>
                                      <p:tavLst>
                                        <p:tav tm="0">
                                          <p:val>
                                            <p:strVal val="#ppt_x-#ppt_w/2"/>
                                          </p:val>
                                        </p:tav>
                                        <p:tav tm="100000">
                                          <p:val>
                                            <p:strVal val="#ppt_x"/>
                                          </p:val>
                                        </p:tav>
                                      </p:tavLst>
                                    </p:anim>
                                    <p:anim calcmode="lin" valueType="num">
                                      <p:cBhvr>
                                        <p:cTn id="45" dur="500" fill="hold"/>
                                        <p:tgtEl>
                                          <p:spTgt spid="79"/>
                                        </p:tgtEl>
                                        <p:attrNameLst>
                                          <p:attrName>ppt_y</p:attrName>
                                        </p:attrNameLst>
                                      </p:cBhvr>
                                      <p:tavLst>
                                        <p:tav tm="0">
                                          <p:val>
                                            <p:strVal val="#ppt_y"/>
                                          </p:val>
                                        </p:tav>
                                        <p:tav tm="100000">
                                          <p:val>
                                            <p:strVal val="#ppt_y"/>
                                          </p:val>
                                        </p:tav>
                                      </p:tavLst>
                                    </p:anim>
                                    <p:anim calcmode="lin" valueType="num">
                                      <p:cBhvr>
                                        <p:cTn id="46" dur="500" fill="hold"/>
                                        <p:tgtEl>
                                          <p:spTgt spid="79"/>
                                        </p:tgtEl>
                                        <p:attrNameLst>
                                          <p:attrName>ppt_w</p:attrName>
                                        </p:attrNameLst>
                                      </p:cBhvr>
                                      <p:tavLst>
                                        <p:tav tm="0">
                                          <p:val>
                                            <p:fltVal val="0"/>
                                          </p:val>
                                        </p:tav>
                                        <p:tav tm="100000">
                                          <p:val>
                                            <p:strVal val="#ppt_w"/>
                                          </p:val>
                                        </p:tav>
                                      </p:tavLst>
                                    </p:anim>
                                    <p:anim calcmode="lin" valueType="num">
                                      <p:cBhvr>
                                        <p:cTn id="47" dur="500" fill="hold"/>
                                        <p:tgtEl>
                                          <p:spTgt spid="79"/>
                                        </p:tgtEl>
                                        <p:attrNameLst>
                                          <p:attrName>ppt_h</p:attrName>
                                        </p:attrNameLst>
                                      </p:cBhvr>
                                      <p:tavLst>
                                        <p:tav tm="0">
                                          <p:val>
                                            <p:strVal val="#ppt_h"/>
                                          </p:val>
                                        </p:tav>
                                        <p:tav tm="100000">
                                          <p:val>
                                            <p:strVal val="#ppt_h"/>
                                          </p:val>
                                        </p:tav>
                                      </p:tavLst>
                                    </p:anim>
                                  </p:childTnLst>
                                </p:cTn>
                              </p:par>
                            </p:childTnLst>
                          </p:cTn>
                        </p:par>
                        <p:par>
                          <p:cTn id="48" fill="hold">
                            <p:stCondLst>
                              <p:cond delay="3500"/>
                            </p:stCondLst>
                            <p:childTnLst>
                              <p:par>
                                <p:cTn id="49" presetID="17" presetClass="entr" presetSubtype="8" fill="hold" nodeType="afterEffect">
                                  <p:stCondLst>
                                    <p:cond delay="0"/>
                                  </p:stCondLst>
                                  <p:childTnLst>
                                    <p:set>
                                      <p:cBhvr>
                                        <p:cTn id="50" dur="1" fill="hold">
                                          <p:stCondLst>
                                            <p:cond delay="0"/>
                                          </p:stCondLst>
                                        </p:cTn>
                                        <p:tgtEl>
                                          <p:spTgt spid="83"/>
                                        </p:tgtEl>
                                        <p:attrNameLst>
                                          <p:attrName>style.visibility</p:attrName>
                                        </p:attrNameLst>
                                      </p:cBhvr>
                                      <p:to>
                                        <p:strVal val="visible"/>
                                      </p:to>
                                    </p:set>
                                    <p:anim calcmode="lin" valueType="num">
                                      <p:cBhvr>
                                        <p:cTn id="51" dur="500" fill="hold"/>
                                        <p:tgtEl>
                                          <p:spTgt spid="83"/>
                                        </p:tgtEl>
                                        <p:attrNameLst>
                                          <p:attrName>ppt_x</p:attrName>
                                        </p:attrNameLst>
                                      </p:cBhvr>
                                      <p:tavLst>
                                        <p:tav tm="0">
                                          <p:val>
                                            <p:strVal val="#ppt_x-#ppt_w/2"/>
                                          </p:val>
                                        </p:tav>
                                        <p:tav tm="100000">
                                          <p:val>
                                            <p:strVal val="#ppt_x"/>
                                          </p:val>
                                        </p:tav>
                                      </p:tavLst>
                                    </p:anim>
                                    <p:anim calcmode="lin" valueType="num">
                                      <p:cBhvr>
                                        <p:cTn id="52" dur="500" fill="hold"/>
                                        <p:tgtEl>
                                          <p:spTgt spid="83"/>
                                        </p:tgtEl>
                                        <p:attrNameLst>
                                          <p:attrName>ppt_y</p:attrName>
                                        </p:attrNameLst>
                                      </p:cBhvr>
                                      <p:tavLst>
                                        <p:tav tm="0">
                                          <p:val>
                                            <p:strVal val="#ppt_y"/>
                                          </p:val>
                                        </p:tav>
                                        <p:tav tm="100000">
                                          <p:val>
                                            <p:strVal val="#ppt_y"/>
                                          </p:val>
                                        </p:tav>
                                      </p:tavLst>
                                    </p:anim>
                                    <p:anim calcmode="lin" valueType="num">
                                      <p:cBhvr>
                                        <p:cTn id="53" dur="500" fill="hold"/>
                                        <p:tgtEl>
                                          <p:spTgt spid="83"/>
                                        </p:tgtEl>
                                        <p:attrNameLst>
                                          <p:attrName>ppt_w</p:attrName>
                                        </p:attrNameLst>
                                      </p:cBhvr>
                                      <p:tavLst>
                                        <p:tav tm="0">
                                          <p:val>
                                            <p:fltVal val="0"/>
                                          </p:val>
                                        </p:tav>
                                        <p:tav tm="100000">
                                          <p:val>
                                            <p:strVal val="#ppt_w"/>
                                          </p:val>
                                        </p:tav>
                                      </p:tavLst>
                                    </p:anim>
                                    <p:anim calcmode="lin" valueType="num">
                                      <p:cBhvr>
                                        <p:cTn id="54" dur="500" fill="hold"/>
                                        <p:tgtEl>
                                          <p:spTgt spid="8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3610096" y="664139"/>
            <a:ext cx="4971808" cy="1109044"/>
            <a:chOff x="3279913" y="488294"/>
            <a:chExt cx="4971808" cy="1109044"/>
          </a:xfrm>
        </p:grpSpPr>
        <p:grpSp>
          <p:nvGrpSpPr>
            <p:cNvPr id="14" name="组合 13"/>
            <p:cNvGrpSpPr/>
            <p:nvPr/>
          </p:nvGrpSpPr>
          <p:grpSpPr>
            <a:xfrm>
              <a:off x="3279913" y="909457"/>
              <a:ext cx="4971808" cy="687881"/>
              <a:chOff x="3279913" y="909457"/>
              <a:chExt cx="4971808" cy="687881"/>
            </a:xfrm>
          </p:grpSpPr>
          <p:sp>
            <p:nvSpPr>
              <p:cNvPr id="10" name="矩形: 圆角 9"/>
              <p:cNvSpPr/>
              <p:nvPr/>
            </p:nvSpPr>
            <p:spPr>
              <a:xfrm>
                <a:off x="3279913" y="909457"/>
                <a:ext cx="497180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3297698"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可视密码学举例</a:t>
                </a:r>
                <a:r>
                  <a:rPr lang="en-US" altLang="zh-CN"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2</a:t>
                </a:r>
                <a:endParaRPr lang="zh-CN" altLang="en-US" sz="3200" noProof="0" dirty="0">
                  <a:ln>
                    <a:noFill/>
                  </a:ln>
                  <a:solidFill>
                    <a:srgbClr val="FFFF00"/>
                  </a:solidFill>
                  <a:effectLst>
                    <a:outerShdw blurRad="38100" dist="38100" dir="2700000" algn="tl">
                      <a:srgbClr val="000000">
                        <a:alpha val="43137"/>
                      </a:srgbClr>
                    </a:outerShdw>
                  </a:effectLst>
                  <a:uLnTx/>
                  <a:uFillTx/>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68" name="组合 167"/>
          <p:cNvGrpSpPr/>
          <p:nvPr/>
        </p:nvGrpSpPr>
        <p:grpSpPr>
          <a:xfrm>
            <a:off x="882513" y="2045914"/>
            <a:ext cx="2178739" cy="763004"/>
            <a:chOff x="4397979" y="1511803"/>
            <a:chExt cx="1989175" cy="763004"/>
          </a:xfrm>
        </p:grpSpPr>
        <p:sp>
          <p:nvSpPr>
            <p:cNvPr id="169" name="矩形: 圆角 168"/>
            <p:cNvSpPr/>
            <p:nvPr/>
          </p:nvSpPr>
          <p:spPr>
            <a:xfrm>
              <a:off x="4512179" y="1596162"/>
              <a:ext cx="1874975"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nvGrpSpPr>
            <p:cNvPr id="170" name="组合 169"/>
            <p:cNvGrpSpPr/>
            <p:nvPr/>
          </p:nvGrpSpPr>
          <p:grpSpPr>
            <a:xfrm>
              <a:off x="4397979" y="1511803"/>
              <a:ext cx="1681697" cy="763004"/>
              <a:chOff x="4397979" y="1511803"/>
              <a:chExt cx="1681697" cy="763004"/>
            </a:xfrm>
          </p:grpSpPr>
          <p:sp>
            <p:nvSpPr>
              <p:cNvPr id="171" name="Freeform 17"/>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172" name="矩形 171"/>
              <p:cNvSpPr/>
              <p:nvPr/>
            </p:nvSpPr>
            <p:spPr>
              <a:xfrm>
                <a:off x="4599752" y="1511803"/>
                <a:ext cx="1479924" cy="662554"/>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空白演示</a:t>
                </a:r>
              </a:p>
            </p:txBody>
          </p:sp>
        </p:grpSp>
      </p:grpSp>
      <p:sp>
        <p:nvSpPr>
          <p:cNvPr id="173" name="矩形 172"/>
          <p:cNvSpPr/>
          <p:nvPr/>
        </p:nvSpPr>
        <p:spPr>
          <a:xfrm>
            <a:off x="2724472" y="2201773"/>
            <a:ext cx="5106725" cy="523220"/>
          </a:xfrm>
          <a:prstGeom prst="rect">
            <a:avLst/>
          </a:prstGeom>
        </p:spPr>
        <p:txBody>
          <a:bodyPr wrap="square">
            <a:spAutoFit/>
          </a:bodyPr>
          <a:lstStyle/>
          <a:p>
            <a:pPr lvl="1"/>
            <a:r>
              <a:rPr lang="zh-CN" altLang="en-US" sz="2800" dirty="0">
                <a:latin typeface="+mn-ea"/>
              </a:rPr>
              <a:t>在此输入您的封面副标题</a:t>
            </a:r>
          </a:p>
        </p:txBody>
      </p:sp>
      <p:pic>
        <p:nvPicPr>
          <p:cNvPr id="174" name="图片 173"/>
          <p:cNvPicPr>
            <a:picLocks noChangeAspect="1"/>
          </p:cNvPicPr>
          <p:nvPr/>
        </p:nvPicPr>
        <p:blipFill>
          <a:blip r:embed="rId4"/>
          <a:srcRect b="31286"/>
          <a:stretch>
            <a:fillRect/>
          </a:stretch>
        </p:blipFill>
        <p:spPr>
          <a:xfrm>
            <a:off x="-491918" y="1084888"/>
            <a:ext cx="10445115" cy="4314190"/>
          </a:xfrm>
          <a:prstGeom prst="rect">
            <a:avLst/>
          </a:prstGeom>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7" presetClass="entr" presetSubtype="8" fill="hold" nodeType="afterEffect">
                                  <p:stCondLst>
                                    <p:cond delay="0"/>
                                  </p:stCondLst>
                                  <p:childTnLst>
                                    <p:set>
                                      <p:cBhvr>
                                        <p:cTn id="12" dur="1" fill="hold">
                                          <p:stCondLst>
                                            <p:cond delay="0"/>
                                          </p:stCondLst>
                                        </p:cTn>
                                        <p:tgtEl>
                                          <p:spTgt spid="168"/>
                                        </p:tgtEl>
                                        <p:attrNameLst>
                                          <p:attrName>style.visibility</p:attrName>
                                        </p:attrNameLst>
                                      </p:cBhvr>
                                      <p:to>
                                        <p:strVal val="visible"/>
                                      </p:to>
                                    </p:set>
                                    <p:anim calcmode="lin" valueType="num">
                                      <p:cBhvr>
                                        <p:cTn id="13" dur="500" fill="hold"/>
                                        <p:tgtEl>
                                          <p:spTgt spid="168"/>
                                        </p:tgtEl>
                                        <p:attrNameLst>
                                          <p:attrName>ppt_x</p:attrName>
                                        </p:attrNameLst>
                                      </p:cBhvr>
                                      <p:tavLst>
                                        <p:tav tm="0">
                                          <p:val>
                                            <p:strVal val="#ppt_x-#ppt_w/2"/>
                                          </p:val>
                                        </p:tav>
                                        <p:tav tm="100000">
                                          <p:val>
                                            <p:strVal val="#ppt_x"/>
                                          </p:val>
                                        </p:tav>
                                      </p:tavLst>
                                    </p:anim>
                                    <p:anim calcmode="lin" valueType="num">
                                      <p:cBhvr>
                                        <p:cTn id="14" dur="500" fill="hold"/>
                                        <p:tgtEl>
                                          <p:spTgt spid="168"/>
                                        </p:tgtEl>
                                        <p:attrNameLst>
                                          <p:attrName>ppt_y</p:attrName>
                                        </p:attrNameLst>
                                      </p:cBhvr>
                                      <p:tavLst>
                                        <p:tav tm="0">
                                          <p:val>
                                            <p:strVal val="#ppt_y"/>
                                          </p:val>
                                        </p:tav>
                                        <p:tav tm="100000">
                                          <p:val>
                                            <p:strVal val="#ppt_y"/>
                                          </p:val>
                                        </p:tav>
                                      </p:tavLst>
                                    </p:anim>
                                    <p:anim calcmode="lin" valueType="num">
                                      <p:cBhvr>
                                        <p:cTn id="15" dur="500" fill="hold"/>
                                        <p:tgtEl>
                                          <p:spTgt spid="168"/>
                                        </p:tgtEl>
                                        <p:attrNameLst>
                                          <p:attrName>ppt_w</p:attrName>
                                        </p:attrNameLst>
                                      </p:cBhvr>
                                      <p:tavLst>
                                        <p:tav tm="0">
                                          <p:val>
                                            <p:fltVal val="0"/>
                                          </p:val>
                                        </p:tav>
                                        <p:tav tm="100000">
                                          <p:val>
                                            <p:strVal val="#ppt_w"/>
                                          </p:val>
                                        </p:tav>
                                      </p:tavLst>
                                    </p:anim>
                                    <p:anim calcmode="lin" valueType="num">
                                      <p:cBhvr>
                                        <p:cTn id="16" dur="500" fill="hold"/>
                                        <p:tgtEl>
                                          <p:spTgt spid="168"/>
                                        </p:tgtEl>
                                        <p:attrNameLst>
                                          <p:attrName>ppt_h</p:attrName>
                                        </p:attrNameLst>
                                      </p:cBhvr>
                                      <p:tavLst>
                                        <p:tav tm="0">
                                          <p:val>
                                            <p:strVal val="#ppt_h"/>
                                          </p:val>
                                        </p:tav>
                                        <p:tav tm="100000">
                                          <p:val>
                                            <p:strVal val="#ppt_h"/>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73"/>
                                        </p:tgtEl>
                                        <p:attrNameLst>
                                          <p:attrName>style.visibility</p:attrName>
                                        </p:attrNameLst>
                                      </p:cBhvr>
                                      <p:to>
                                        <p:strVal val="visible"/>
                                      </p:to>
                                    </p:set>
                                    <p:animEffect transition="in" filter="fade">
                                      <p:cBhvr>
                                        <p:cTn id="20" dur="500"/>
                                        <p:tgtEl>
                                          <p:spTgt spid="173"/>
                                        </p:tgtEl>
                                      </p:cBhvr>
                                    </p:animEffect>
                                  </p:childTnLst>
                                </p:cTn>
                              </p:par>
                            </p:childTnLst>
                          </p:cTn>
                        </p:par>
                        <p:par>
                          <p:cTn id="21" fill="hold">
                            <p:stCondLst>
                              <p:cond delay="2000"/>
                            </p:stCondLst>
                            <p:childTnLst>
                              <p:par>
                                <p:cTn id="22" presetID="53" presetClass="entr" presetSubtype="16" fill="hold" nodeType="afterEffect">
                                  <p:stCondLst>
                                    <p:cond delay="0"/>
                                  </p:stCondLst>
                                  <p:childTnLst>
                                    <p:set>
                                      <p:cBhvr>
                                        <p:cTn id="23" dur="1" fill="hold">
                                          <p:stCondLst>
                                            <p:cond delay="0"/>
                                          </p:stCondLst>
                                        </p:cTn>
                                        <p:tgtEl>
                                          <p:spTgt spid="174"/>
                                        </p:tgtEl>
                                        <p:attrNameLst>
                                          <p:attrName>style.visibility</p:attrName>
                                        </p:attrNameLst>
                                      </p:cBhvr>
                                      <p:to>
                                        <p:strVal val="visible"/>
                                      </p:to>
                                    </p:set>
                                    <p:anim calcmode="lin" valueType="num">
                                      <p:cBhvr>
                                        <p:cTn id="24" dur="500" fill="hold"/>
                                        <p:tgtEl>
                                          <p:spTgt spid="174"/>
                                        </p:tgtEl>
                                        <p:attrNameLst>
                                          <p:attrName>ppt_w</p:attrName>
                                        </p:attrNameLst>
                                      </p:cBhvr>
                                      <p:tavLst>
                                        <p:tav tm="0">
                                          <p:val>
                                            <p:fltVal val="0"/>
                                          </p:val>
                                        </p:tav>
                                        <p:tav tm="100000">
                                          <p:val>
                                            <p:strVal val="#ppt_w"/>
                                          </p:val>
                                        </p:tav>
                                      </p:tavLst>
                                    </p:anim>
                                    <p:anim calcmode="lin" valueType="num">
                                      <p:cBhvr>
                                        <p:cTn id="25" dur="500" fill="hold"/>
                                        <p:tgtEl>
                                          <p:spTgt spid="174"/>
                                        </p:tgtEl>
                                        <p:attrNameLst>
                                          <p:attrName>ppt_h</p:attrName>
                                        </p:attrNameLst>
                                      </p:cBhvr>
                                      <p:tavLst>
                                        <p:tav tm="0">
                                          <p:val>
                                            <p:fltVal val="0"/>
                                          </p:val>
                                        </p:tav>
                                        <p:tav tm="100000">
                                          <p:val>
                                            <p:strVal val="#ppt_h"/>
                                          </p:val>
                                        </p:tav>
                                      </p:tavLst>
                                    </p:anim>
                                    <p:animEffect transition="in" filter="fade">
                                      <p:cBhvr>
                                        <p:cTn id="26" dur="500"/>
                                        <p:tgtEl>
                                          <p:spTgt spid="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3610096" y="664139"/>
            <a:ext cx="4971808" cy="1109044"/>
            <a:chOff x="3279913" y="488294"/>
            <a:chExt cx="4971808" cy="1109044"/>
          </a:xfrm>
        </p:grpSpPr>
        <p:grpSp>
          <p:nvGrpSpPr>
            <p:cNvPr id="14" name="组合 13"/>
            <p:cNvGrpSpPr/>
            <p:nvPr/>
          </p:nvGrpSpPr>
          <p:grpSpPr>
            <a:xfrm>
              <a:off x="3279913" y="909457"/>
              <a:ext cx="4971808" cy="687881"/>
              <a:chOff x="3279913" y="909457"/>
              <a:chExt cx="4971808" cy="687881"/>
            </a:xfrm>
          </p:grpSpPr>
          <p:sp>
            <p:nvSpPr>
              <p:cNvPr id="10" name="矩形: 圆角 9"/>
              <p:cNvSpPr/>
              <p:nvPr/>
            </p:nvSpPr>
            <p:spPr>
              <a:xfrm>
                <a:off x="3279913" y="909457"/>
                <a:ext cx="497180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3297698"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可视密码学举例</a:t>
                </a:r>
                <a:r>
                  <a:rPr lang="en-US" altLang="zh-CN"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3</a:t>
                </a:r>
                <a:endParaRPr lang="zh-CN" altLang="en-US" sz="3200" noProof="0" dirty="0">
                  <a:ln>
                    <a:noFill/>
                  </a:ln>
                  <a:solidFill>
                    <a:srgbClr val="FFFF00"/>
                  </a:solidFill>
                  <a:effectLst>
                    <a:outerShdw blurRad="38100" dist="38100" dir="2700000" algn="tl">
                      <a:srgbClr val="000000">
                        <a:alpha val="43137"/>
                      </a:srgbClr>
                    </a:outerShdw>
                  </a:effectLst>
                  <a:uLnTx/>
                  <a:uFillTx/>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175" name="图片 174" descr="C:\Users\17\AppData\Local\Temp\WeChat Files\43372a73e64f885028be429adeb96f0.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a:xfrm>
            <a:off x="2774776" y="2035538"/>
            <a:ext cx="6682204" cy="4140759"/>
          </a:xfrm>
          <a:prstGeom prst="rect">
            <a:avLst/>
          </a:prstGeom>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175"/>
                                        </p:tgtEl>
                                        <p:attrNameLst>
                                          <p:attrName>style.visibility</p:attrName>
                                        </p:attrNameLst>
                                      </p:cBhvr>
                                      <p:to>
                                        <p:strVal val="visible"/>
                                      </p:to>
                                    </p:set>
                                    <p:anim calcmode="lin" valueType="num">
                                      <p:cBhvr>
                                        <p:cTn id="13" dur="500" fill="hold"/>
                                        <p:tgtEl>
                                          <p:spTgt spid="175"/>
                                        </p:tgtEl>
                                        <p:attrNameLst>
                                          <p:attrName>ppt_w</p:attrName>
                                        </p:attrNameLst>
                                      </p:cBhvr>
                                      <p:tavLst>
                                        <p:tav tm="0">
                                          <p:val>
                                            <p:fltVal val="0"/>
                                          </p:val>
                                        </p:tav>
                                        <p:tav tm="100000">
                                          <p:val>
                                            <p:strVal val="#ppt_w"/>
                                          </p:val>
                                        </p:tav>
                                      </p:tavLst>
                                    </p:anim>
                                    <p:anim calcmode="lin" valueType="num">
                                      <p:cBhvr>
                                        <p:cTn id="14" dur="500" fill="hold"/>
                                        <p:tgtEl>
                                          <p:spTgt spid="175"/>
                                        </p:tgtEl>
                                        <p:attrNameLst>
                                          <p:attrName>ppt_h</p:attrName>
                                        </p:attrNameLst>
                                      </p:cBhvr>
                                      <p:tavLst>
                                        <p:tav tm="0">
                                          <p:val>
                                            <p:fltVal val="0"/>
                                          </p:val>
                                        </p:tav>
                                        <p:tav tm="100000">
                                          <p:val>
                                            <p:strVal val="#ppt_h"/>
                                          </p:val>
                                        </p:tav>
                                      </p:tavLst>
                                    </p:anim>
                                    <p:animEffect transition="in" filter="fade">
                                      <p:cBhvr>
                                        <p:cTn id="15" dur="5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4514929" y="664139"/>
            <a:ext cx="3162141" cy="1109044"/>
            <a:chOff x="3279913" y="488294"/>
            <a:chExt cx="3162141" cy="1109044"/>
          </a:xfrm>
        </p:grpSpPr>
        <p:grpSp>
          <p:nvGrpSpPr>
            <p:cNvPr id="14" name="组合 13"/>
            <p:cNvGrpSpPr/>
            <p:nvPr/>
          </p:nvGrpSpPr>
          <p:grpSpPr>
            <a:xfrm>
              <a:off x="3279913" y="909457"/>
              <a:ext cx="3162141" cy="687881"/>
              <a:chOff x="3279913" y="909457"/>
              <a:chExt cx="3162141" cy="687881"/>
            </a:xfrm>
          </p:grpSpPr>
          <p:sp>
            <p:nvSpPr>
              <p:cNvPr id="10" name="矩形: 圆角 9"/>
              <p:cNvSpPr/>
              <p:nvPr/>
            </p:nvSpPr>
            <p:spPr>
              <a:xfrm>
                <a:off x="3279913" y="909457"/>
                <a:ext cx="3162141"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1415772"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叠像术</a:t>
                </a: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68" name="组合 167"/>
          <p:cNvGrpSpPr/>
          <p:nvPr/>
        </p:nvGrpSpPr>
        <p:grpSpPr>
          <a:xfrm>
            <a:off x="1317875" y="2034686"/>
            <a:ext cx="9539279" cy="3684588"/>
            <a:chOff x="1962782" y="3317604"/>
            <a:chExt cx="9539279" cy="3684588"/>
          </a:xfrm>
        </p:grpSpPr>
        <p:sp>
          <p:nvSpPr>
            <p:cNvPr id="169" name="矩形: 圆角 168"/>
            <p:cNvSpPr/>
            <p:nvPr/>
          </p:nvSpPr>
          <p:spPr>
            <a:xfrm>
              <a:off x="1962782" y="3317604"/>
              <a:ext cx="9539279" cy="3684588"/>
            </a:xfrm>
            <a:prstGeom prst="roundRect">
              <a:avLst>
                <a:gd name="adj" fmla="val 4598"/>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2390433" y="3358450"/>
              <a:ext cx="8759941" cy="3606308"/>
            </a:xfrm>
            <a:prstGeom prst="rect">
              <a:avLst/>
            </a:prstGeom>
          </p:spPr>
          <p:txBody>
            <a:bodyPr wrap="square">
              <a:spAutoFit/>
            </a:bodyPr>
            <a:lstStyle/>
            <a:p>
              <a:pPr marL="342900" indent="-342900" fontAlgn="base">
                <a:lnSpc>
                  <a:spcPct val="120000"/>
                </a:lnSpc>
                <a:spcAft>
                  <a:spcPct val="0"/>
                </a:spcAft>
                <a:buFont typeface="Wingdings" panose="05000000000000000000" pitchFamily="2" charset="2"/>
                <a:buChar char="ü"/>
                <a:defRPr/>
              </a:pPr>
              <a:r>
                <a:rPr lang="zh-CN" altLang="en-US" sz="2400" dirty="0"/>
                <a:t>产生的每一张图像不再是随机噪声图像，而是正常人能看懂的图像：图像上有不同的文字或图画。</a:t>
              </a:r>
            </a:p>
            <a:p>
              <a:pPr marL="342900" indent="-342900" fontAlgn="base">
                <a:lnSpc>
                  <a:spcPct val="120000"/>
                </a:lnSpc>
                <a:spcAft>
                  <a:spcPct val="0"/>
                </a:spcAft>
                <a:buFont typeface="Wingdings" panose="05000000000000000000" pitchFamily="2" charset="2"/>
                <a:buChar char="ü"/>
                <a:defRPr/>
              </a:pPr>
              <a:r>
                <a:rPr lang="zh-CN" altLang="en-US" sz="2400" dirty="0"/>
                <a:t>只要将一定数量的图像叠加在一起，则原来每一张图像上的内容都将消失，而被隐藏的秘密内容出现。</a:t>
              </a:r>
            </a:p>
            <a:p>
              <a:pPr marL="342900" indent="-342900" fontAlgn="base">
                <a:lnSpc>
                  <a:spcPct val="120000"/>
                </a:lnSpc>
                <a:spcAft>
                  <a:spcPct val="0"/>
                </a:spcAft>
                <a:buFont typeface="Wingdings" panose="05000000000000000000" pitchFamily="2" charset="2"/>
                <a:buChar char="ü"/>
                <a:defRPr/>
              </a:pPr>
              <a:r>
                <a:rPr lang="zh-CN" altLang="en-US" sz="2400" dirty="0"/>
                <a:t>单个图像无论是失窃还是被泄露，都不会给信息的安全带来灾难性的破坏。</a:t>
              </a:r>
            </a:p>
            <a:p>
              <a:pPr marL="342900" indent="-342900" fontAlgn="base">
                <a:lnSpc>
                  <a:spcPct val="120000"/>
                </a:lnSpc>
                <a:spcAft>
                  <a:spcPct val="0"/>
                </a:spcAft>
                <a:buFont typeface="Wingdings" panose="05000000000000000000" pitchFamily="2" charset="2"/>
                <a:buChar char="ü"/>
                <a:defRPr/>
              </a:pPr>
              <a:r>
                <a:rPr lang="zh-CN" altLang="en-US" sz="2400" dirty="0"/>
                <a:t>由于每一张图像的“可读性”，使其达到了更好的伪装效果。</a:t>
              </a:r>
            </a:p>
            <a:p>
              <a:pPr marL="342900" indent="-342900" fontAlgn="base">
                <a:lnSpc>
                  <a:spcPct val="120000"/>
                </a:lnSpc>
                <a:spcAft>
                  <a:spcPct val="0"/>
                </a:spcAft>
                <a:buFont typeface="Wingdings" panose="05000000000000000000" pitchFamily="2" charset="2"/>
                <a:buChar char="ü"/>
                <a:defRPr/>
              </a:pPr>
              <a:r>
                <a:rPr lang="zh-CN" altLang="en-US" sz="2400" dirty="0"/>
                <a:t>从理论上可以证明该技术是不可破译的。</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nodeType="afterEffect">
                                  <p:stCondLst>
                                    <p:cond delay="0"/>
                                  </p:stCondLst>
                                  <p:childTnLst>
                                    <p:set>
                                      <p:cBhvr>
                                        <p:cTn id="12" dur="1" fill="hold">
                                          <p:stCondLst>
                                            <p:cond delay="0"/>
                                          </p:stCondLst>
                                        </p:cTn>
                                        <p:tgtEl>
                                          <p:spTgt spid="168"/>
                                        </p:tgtEl>
                                        <p:attrNameLst>
                                          <p:attrName>style.visibility</p:attrName>
                                        </p:attrNameLst>
                                      </p:cBhvr>
                                      <p:to>
                                        <p:strVal val="visible"/>
                                      </p:to>
                                    </p:set>
                                    <p:animEffect transition="in" filter="barn(inVertical)">
                                      <p:cBhvr>
                                        <p:cTn id="13" dur="500"/>
                                        <p:tgtEl>
                                          <p:spTgt spid="1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2900743" y="757030"/>
            <a:ext cx="6449507" cy="5429152"/>
            <a:chOff x="1676209" y="-334617"/>
            <a:chExt cx="8200164" cy="6902842"/>
          </a:xfrm>
        </p:grpSpPr>
        <p:pic>
          <p:nvPicPr>
            <p:cNvPr id="3" name="图片 2"/>
            <p:cNvPicPr>
              <a:picLocks noChangeAspect="1"/>
            </p:cNvPicPr>
            <p:nvPr/>
          </p:nvPicPr>
          <p:blipFill>
            <a:blip r:embed="rId3"/>
            <a:stretch>
              <a:fillRect/>
            </a:stretch>
          </p:blipFill>
          <p:spPr>
            <a:xfrm>
              <a:off x="1676209" y="-334617"/>
              <a:ext cx="8200164" cy="4267200"/>
            </a:xfrm>
            <a:prstGeom prst="rect">
              <a:avLst/>
            </a:prstGeom>
            <a:effectLst>
              <a:outerShdw blurRad="50800" dist="38100" dir="2700000" algn="tl" rotWithShape="0">
                <a:prstClr val="black">
                  <a:alpha val="40000"/>
                </a:prstClr>
              </a:outerShdw>
            </a:effectLst>
          </p:spPr>
        </p:pic>
        <p:pic>
          <p:nvPicPr>
            <p:cNvPr id="5" name="图片 4"/>
            <p:cNvPicPr>
              <a:picLocks noChangeAspect="1"/>
            </p:cNvPicPr>
            <p:nvPr/>
          </p:nvPicPr>
          <p:blipFill rotWithShape="1">
            <a:blip r:embed="rId4"/>
            <a:srcRect r="1223"/>
            <a:stretch>
              <a:fillRect/>
            </a:stretch>
          </p:blipFill>
          <p:spPr>
            <a:xfrm>
              <a:off x="1676209" y="4040925"/>
              <a:ext cx="8200164" cy="2527300"/>
            </a:xfrm>
            <a:prstGeom prst="rect">
              <a:avLst/>
            </a:prstGeom>
            <a:effectLst>
              <a:outerShdw blurRad="50800" dist="38100" dir="2700000" algn="tl" rotWithShape="0">
                <a:prstClr val="black">
                  <a:alpha val="40000"/>
                </a:prstClr>
              </a:outerShdw>
            </a:effec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4211303" y="664139"/>
            <a:ext cx="3828385" cy="1109044"/>
            <a:chOff x="3279913" y="488294"/>
            <a:chExt cx="3828385" cy="1109044"/>
          </a:xfrm>
        </p:grpSpPr>
        <p:grpSp>
          <p:nvGrpSpPr>
            <p:cNvPr id="14" name="组合 13"/>
            <p:cNvGrpSpPr/>
            <p:nvPr/>
          </p:nvGrpSpPr>
          <p:grpSpPr>
            <a:xfrm>
              <a:off x="3279913" y="909457"/>
              <a:ext cx="3828385" cy="687881"/>
              <a:chOff x="3279913" y="909457"/>
              <a:chExt cx="3828385" cy="687881"/>
            </a:xfrm>
          </p:grpSpPr>
          <p:sp>
            <p:nvSpPr>
              <p:cNvPr id="10" name="矩形: 圆角 9"/>
              <p:cNvSpPr/>
              <p:nvPr/>
            </p:nvSpPr>
            <p:spPr>
              <a:xfrm>
                <a:off x="3279913" y="909457"/>
                <a:ext cx="3828385"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2236510"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彩色叠像术</a:t>
                </a: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171" name="Picture 4" descr="A{TEPUL1M17SBUEDO[I9FW5"/>
          <p:cNvPicPr>
            <a:picLocks noChangeAspect="1"/>
          </p:cNvPicPr>
          <p:nvPr/>
        </p:nvPicPr>
        <p:blipFill>
          <a:blip r:embed="rId4"/>
          <a:stretch>
            <a:fillRect/>
          </a:stretch>
        </p:blipFill>
        <p:spPr>
          <a:xfrm>
            <a:off x="2887611" y="2056226"/>
            <a:ext cx="6416778" cy="4061588"/>
          </a:xfrm>
          <a:prstGeom prst="rect">
            <a:avLst/>
          </a:prstGeom>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171"/>
                                        </p:tgtEl>
                                        <p:attrNameLst>
                                          <p:attrName>style.visibility</p:attrName>
                                        </p:attrNameLst>
                                      </p:cBhvr>
                                      <p:to>
                                        <p:strVal val="visible"/>
                                      </p:to>
                                    </p:set>
                                    <p:anim calcmode="lin" valueType="num">
                                      <p:cBhvr>
                                        <p:cTn id="13" dur="500" fill="hold"/>
                                        <p:tgtEl>
                                          <p:spTgt spid="171"/>
                                        </p:tgtEl>
                                        <p:attrNameLst>
                                          <p:attrName>ppt_w</p:attrName>
                                        </p:attrNameLst>
                                      </p:cBhvr>
                                      <p:tavLst>
                                        <p:tav tm="0">
                                          <p:val>
                                            <p:fltVal val="0"/>
                                          </p:val>
                                        </p:tav>
                                        <p:tav tm="100000">
                                          <p:val>
                                            <p:strVal val="#ppt_w"/>
                                          </p:val>
                                        </p:tav>
                                      </p:tavLst>
                                    </p:anim>
                                    <p:anim calcmode="lin" valueType="num">
                                      <p:cBhvr>
                                        <p:cTn id="14" dur="500" fill="hold"/>
                                        <p:tgtEl>
                                          <p:spTgt spid="171"/>
                                        </p:tgtEl>
                                        <p:attrNameLst>
                                          <p:attrName>ppt_h</p:attrName>
                                        </p:attrNameLst>
                                      </p:cBhvr>
                                      <p:tavLst>
                                        <p:tav tm="0">
                                          <p:val>
                                            <p:fltVal val="0"/>
                                          </p:val>
                                        </p:tav>
                                        <p:tav tm="100000">
                                          <p:val>
                                            <p:strVal val="#ppt_h"/>
                                          </p:val>
                                        </p:tav>
                                      </p:tavLst>
                                    </p:anim>
                                    <p:animEffect transition="in" filter="fade">
                                      <p:cBhvr>
                                        <p:cTn id="15" dur="5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0" name="文本框 99"/>
          <p:cNvSpPr txBox="1"/>
          <p:nvPr/>
        </p:nvSpPr>
        <p:spPr>
          <a:xfrm>
            <a:off x="781509" y="1699717"/>
            <a:ext cx="10285730" cy="1692771"/>
          </a:xfrm>
          <a:prstGeom prst="rect">
            <a:avLst/>
          </a:prstGeom>
          <a:noFill/>
          <a:ln w="9525">
            <a:noFill/>
          </a:ln>
        </p:spPr>
        <p:txBody>
          <a:bodyPr wrap="square">
            <a:spAutoFit/>
          </a:bodyPr>
          <a:lstStyle/>
          <a:p>
            <a:pPr indent="266700" fontAlgn="auto"/>
            <a:r>
              <a:rPr lang="zh-CN" altLang="en-US" sz="2400" dirty="0">
                <a:solidFill>
                  <a:schemeClr val="accent5">
                    <a:lumMod val="50000"/>
                  </a:schemeClr>
                </a:solidFill>
                <a:latin typeface="+mn-ea"/>
                <a:cs typeface="黑体" panose="02010609060101010101" charset="-122"/>
              </a:rPr>
              <a:t>一级标题：</a:t>
            </a:r>
            <a:endParaRPr lang="en-US" altLang="zh-CN" sz="2400" dirty="0">
              <a:solidFill>
                <a:schemeClr val="accent5">
                  <a:lumMod val="50000"/>
                </a:schemeClr>
              </a:solidFill>
              <a:latin typeface="+mn-ea"/>
              <a:cs typeface="黑体" panose="02010609060101010101" charset="-122"/>
            </a:endParaRPr>
          </a:p>
          <a:p>
            <a:pPr indent="266700" fontAlgn="auto"/>
            <a:r>
              <a:rPr lang="zh-CN" altLang="en-US" sz="2800" dirty="0">
                <a:solidFill>
                  <a:schemeClr val="tx1">
                    <a:lumMod val="85000"/>
                    <a:lumOff val="15000"/>
                  </a:schemeClr>
                </a:solidFill>
                <a:latin typeface="+mn-ea"/>
                <a:cs typeface="黑体" panose="02010609060101010101" charset="-122"/>
              </a:rPr>
              <a:t>  </a:t>
            </a:r>
            <a:endParaRPr lang="en-US" altLang="zh-CN" sz="2800" dirty="0">
              <a:solidFill>
                <a:schemeClr val="tx1">
                  <a:lumMod val="85000"/>
                  <a:lumOff val="15000"/>
                </a:schemeClr>
              </a:solidFill>
              <a:latin typeface="+mn-ea"/>
              <a:cs typeface="黑体" panose="02010609060101010101" charset="-122"/>
            </a:endParaRPr>
          </a:p>
          <a:p>
            <a:pPr indent="266700" fontAlgn="auto"/>
            <a:endParaRPr lang="en-US" altLang="zh-CN" sz="2800" dirty="0">
              <a:solidFill>
                <a:schemeClr val="tx1">
                  <a:lumMod val="85000"/>
                  <a:lumOff val="15000"/>
                </a:schemeClr>
              </a:solidFill>
              <a:latin typeface="+mn-ea"/>
              <a:cs typeface="黑体" panose="02010609060101010101" charset="-122"/>
            </a:endParaRPr>
          </a:p>
          <a:p>
            <a:pPr indent="266700" fontAlgn="auto"/>
            <a:r>
              <a:rPr lang="zh-CN" altLang="en-US" sz="2400" dirty="0">
                <a:solidFill>
                  <a:schemeClr val="accent5">
                    <a:lumMod val="50000"/>
                  </a:schemeClr>
                </a:solidFill>
                <a:latin typeface="+mn-ea"/>
                <a:cs typeface="黑体" panose="02010609060101010101" charset="-122"/>
              </a:rPr>
              <a:t>二级标题：</a:t>
            </a:r>
            <a:endParaRPr lang="en-US" altLang="zh-CN" sz="2400" dirty="0">
              <a:solidFill>
                <a:schemeClr val="accent5">
                  <a:lumMod val="50000"/>
                </a:schemeClr>
              </a:solidFill>
              <a:latin typeface="+mn-ea"/>
              <a:cs typeface="黑体" panose="02010609060101010101" charset="-122"/>
            </a:endParaRPr>
          </a:p>
        </p:txBody>
      </p:sp>
      <p:graphicFrame>
        <p:nvGraphicFramePr>
          <p:cNvPr id="5" name="对象 4"/>
          <p:cNvGraphicFramePr>
            <a:graphicFrameLocks noChangeAspect="1"/>
          </p:cNvGraphicFramePr>
          <p:nvPr/>
        </p:nvGraphicFramePr>
        <p:xfrm>
          <a:off x="1046031" y="4865172"/>
          <a:ext cx="3016250" cy="533400"/>
        </p:xfrm>
        <a:graphic>
          <a:graphicData uri="http://schemas.openxmlformats.org/presentationml/2006/ole">
            <mc:AlternateContent xmlns:mc="http://schemas.openxmlformats.org/markup-compatibility/2006">
              <mc:Choice xmlns:v="urn:schemas-microsoft-com:vml" Requires="v">
                <p:oleObj spid="_x0000_s2144" name="包装程序外壳对象" showAsIcon="1" r:id="rId4" imgW="3000375" imgH="523875" progId="Package">
                  <p:embed/>
                </p:oleObj>
              </mc:Choice>
              <mc:Fallback>
                <p:oleObj name="包装程序外壳对象" showAsIcon="1" r:id="rId4" imgW="3000375" imgH="523875" progId="Package">
                  <p:embed/>
                  <p:pic>
                    <p:nvPicPr>
                      <p:cNvPr id="0" name="图片 2137"/>
                      <p:cNvPicPr/>
                      <p:nvPr/>
                    </p:nvPicPr>
                    <p:blipFill>
                      <a:blip r:embed="rId5"/>
                      <a:stretch>
                        <a:fillRect/>
                      </a:stretch>
                    </p:blipFill>
                    <p:spPr>
                      <a:xfrm>
                        <a:off x="1046031" y="4865172"/>
                        <a:ext cx="3016250" cy="533400"/>
                      </a:xfrm>
                      <a:prstGeom prst="rect">
                        <a:avLst/>
                      </a:prstGeom>
                    </p:spPr>
                  </p:pic>
                </p:oleObj>
              </mc:Fallback>
            </mc:AlternateContent>
          </a:graphicData>
        </a:graphic>
      </p:graphicFrame>
      <p:grpSp>
        <p:nvGrpSpPr>
          <p:cNvPr id="7" name="组合 6"/>
          <p:cNvGrpSpPr/>
          <p:nvPr/>
        </p:nvGrpSpPr>
        <p:grpSpPr>
          <a:xfrm>
            <a:off x="2778211" y="1145195"/>
            <a:ext cx="6635578" cy="1109044"/>
            <a:chOff x="3279913" y="488294"/>
            <a:chExt cx="6635578" cy="1109044"/>
          </a:xfrm>
        </p:grpSpPr>
        <p:grpSp>
          <p:nvGrpSpPr>
            <p:cNvPr id="8" name="组合 7"/>
            <p:cNvGrpSpPr/>
            <p:nvPr/>
          </p:nvGrpSpPr>
          <p:grpSpPr>
            <a:xfrm>
              <a:off x="3279913" y="909457"/>
              <a:ext cx="6635578" cy="687881"/>
              <a:chOff x="3279913" y="909457"/>
              <a:chExt cx="6635578" cy="687881"/>
            </a:xfrm>
          </p:grpSpPr>
          <p:sp>
            <p:nvSpPr>
              <p:cNvPr id="163" name="矩形: 圆角 162"/>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64" name="文本框 163"/>
              <p:cNvSpPr txBox="1"/>
              <p:nvPr/>
            </p:nvSpPr>
            <p:spPr>
              <a:xfrm>
                <a:off x="4648956" y="1032190"/>
                <a:ext cx="5059680" cy="534035"/>
              </a:xfrm>
              <a:prstGeom prst="rect">
                <a:avLst/>
              </a:prstGeom>
              <a:noFill/>
            </p:spPr>
            <p:txBody>
              <a:bodyPr wrap="none" rtlCol="0" anchor="t">
                <a:spAutoFit/>
              </a:bodyPr>
              <a:lstStyle/>
              <a:p>
                <a:pPr marR="0" lvl="0" indent="0" algn="l" defTabSz="914400" rtl="0" eaLnBrk="1" fontAlgn="base" latinLnBrk="0" hangingPunct="1">
                  <a:lnSpc>
                    <a:spcPct val="90000"/>
                  </a:lnSpc>
                  <a:spcBef>
                    <a:spcPts val="1000"/>
                  </a:spcBef>
                  <a:spcAft>
                    <a:spcPct val="0"/>
                  </a:spcAft>
                  <a:buClrTx/>
                  <a:buSzTx/>
                  <a:buFont typeface="Wingdings" panose="05000000000000000000" charset="0"/>
                  <a:buNone/>
                  <a:defRPr/>
                </a:pP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信息安全斗争的</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技术</a:t>
                </a: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和</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艺术</a:t>
                </a:r>
              </a:p>
            </p:txBody>
          </p:sp>
        </p:grpSp>
        <p:grpSp>
          <p:nvGrpSpPr>
            <p:cNvPr id="9"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3459237" y="488294"/>
              <a:ext cx="1104746" cy="1087791"/>
              <a:chOff x="3950910" y="1316832"/>
              <a:chExt cx="4290179" cy="4224337"/>
            </a:xfrm>
          </p:grpSpPr>
          <p:sp>
            <p:nvSpPr>
              <p:cNvPr id="10"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1"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65" name="组合 164"/>
          <p:cNvGrpSpPr/>
          <p:nvPr/>
        </p:nvGrpSpPr>
        <p:grpSpPr>
          <a:xfrm>
            <a:off x="2800789" y="2568153"/>
            <a:ext cx="6170150" cy="840284"/>
            <a:chOff x="3135993" y="1051060"/>
            <a:chExt cx="6170150" cy="840284"/>
          </a:xfrm>
        </p:grpSpPr>
        <p:sp>
          <p:nvSpPr>
            <p:cNvPr id="166" name="矩形: 圆角 165"/>
            <p:cNvSpPr/>
            <p:nvPr/>
          </p:nvSpPr>
          <p:spPr>
            <a:xfrm>
              <a:off x="3839426" y="1280937"/>
              <a:ext cx="54667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67" name="矩形 166"/>
            <p:cNvSpPr/>
            <p:nvPr/>
          </p:nvSpPr>
          <p:spPr>
            <a:xfrm>
              <a:off x="3972879" y="1333399"/>
              <a:ext cx="5211683"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信息隐藏技术和密码技术的区别</a:t>
              </a:r>
            </a:p>
          </p:txBody>
        </p:sp>
        <p:sp>
          <p:nvSpPr>
            <p:cNvPr id="168" name="矩形 167"/>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169" name="直接连接符 168"/>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70" name="矩形 169"/>
          <p:cNvSpPr/>
          <p:nvPr/>
        </p:nvSpPr>
        <p:spPr>
          <a:xfrm>
            <a:off x="9636839" y="1686190"/>
            <a:ext cx="2146742" cy="369332"/>
          </a:xfrm>
          <a:prstGeom prst="rect">
            <a:avLst/>
          </a:prstGeom>
        </p:spPr>
        <p:txBody>
          <a:bodyPr wrap="none">
            <a:spAutoFit/>
          </a:bodyPr>
          <a:lstStyle/>
          <a:p>
            <a:r>
              <a:rPr lang="zh-CN" altLang="en-US" dirty="0"/>
              <a:t>思源黑体 CN Heavy</a:t>
            </a:r>
          </a:p>
        </p:txBody>
      </p:sp>
      <p:sp>
        <p:nvSpPr>
          <p:cNvPr id="171" name="矩形 170"/>
          <p:cNvSpPr/>
          <p:nvPr/>
        </p:nvSpPr>
        <p:spPr>
          <a:xfrm>
            <a:off x="9231435" y="2927436"/>
            <a:ext cx="2146742" cy="369332"/>
          </a:xfrm>
          <a:prstGeom prst="rect">
            <a:avLst/>
          </a:prstGeom>
        </p:spPr>
        <p:txBody>
          <a:bodyPr wrap="none">
            <a:spAutoFit/>
          </a:bodyPr>
          <a:lstStyle/>
          <a:p>
            <a:r>
              <a:rPr lang="zh-CN" altLang="en-US" dirty="0"/>
              <a:t>思源黑体 CN Heavy</a:t>
            </a:r>
          </a:p>
        </p:txBody>
      </p:sp>
      <p:graphicFrame>
        <p:nvGraphicFramePr>
          <p:cNvPr id="172" name="对象 171"/>
          <p:cNvGraphicFramePr>
            <a:graphicFrameLocks noChangeAspect="1"/>
          </p:cNvGraphicFramePr>
          <p:nvPr/>
        </p:nvGraphicFramePr>
        <p:xfrm>
          <a:off x="3972557" y="4856858"/>
          <a:ext cx="2347913" cy="533400"/>
        </p:xfrm>
        <a:graphic>
          <a:graphicData uri="http://schemas.openxmlformats.org/presentationml/2006/ole">
            <mc:AlternateContent xmlns:mc="http://schemas.openxmlformats.org/markup-compatibility/2006">
              <mc:Choice xmlns:v="urn:schemas-microsoft-com:vml" Requires="v">
                <p:oleObj spid="_x0000_s2145" name="包装程序外壳对象" showAsIcon="1" r:id="rId6" imgW="2333625" imgH="523875" progId="Package">
                  <p:embed/>
                </p:oleObj>
              </mc:Choice>
              <mc:Fallback>
                <p:oleObj name="包装程序外壳对象" showAsIcon="1" r:id="rId6" imgW="2333625" imgH="523875" progId="Package">
                  <p:embed/>
                  <p:pic>
                    <p:nvPicPr>
                      <p:cNvPr id="0" name="图片 2138"/>
                      <p:cNvPicPr/>
                      <p:nvPr/>
                    </p:nvPicPr>
                    <p:blipFill>
                      <a:blip r:embed="rId7"/>
                      <a:stretch>
                        <a:fillRect/>
                      </a:stretch>
                    </p:blipFill>
                    <p:spPr>
                      <a:xfrm>
                        <a:off x="3972557" y="4856858"/>
                        <a:ext cx="2347913" cy="533400"/>
                      </a:xfrm>
                      <a:prstGeom prst="rect">
                        <a:avLst/>
                      </a:prstGeom>
                    </p:spPr>
                  </p:pic>
                </p:oleObj>
              </mc:Fallback>
            </mc:AlternateContent>
          </a:graphicData>
        </a:graphic>
      </p:graphicFrame>
      <p:graphicFrame>
        <p:nvGraphicFramePr>
          <p:cNvPr id="173" name="对象 172"/>
          <p:cNvGraphicFramePr>
            <a:graphicFrameLocks noChangeAspect="1"/>
          </p:cNvGraphicFramePr>
          <p:nvPr/>
        </p:nvGraphicFramePr>
        <p:xfrm>
          <a:off x="6320470" y="4891583"/>
          <a:ext cx="2528888" cy="533400"/>
        </p:xfrm>
        <a:graphic>
          <a:graphicData uri="http://schemas.openxmlformats.org/presentationml/2006/ole">
            <mc:AlternateContent xmlns:mc="http://schemas.openxmlformats.org/markup-compatibility/2006">
              <mc:Choice xmlns:v="urn:schemas-microsoft-com:vml" Requires="v">
                <p:oleObj spid="_x0000_s2146" name="包装程序外壳对象" showAsIcon="1" r:id="rId8" imgW="2514600" imgH="523875" progId="Package">
                  <p:embed/>
                </p:oleObj>
              </mc:Choice>
              <mc:Fallback>
                <p:oleObj name="包装程序外壳对象" showAsIcon="1" r:id="rId8" imgW="2514600" imgH="523875" progId="Package">
                  <p:embed/>
                  <p:pic>
                    <p:nvPicPr>
                      <p:cNvPr id="0" name="图片 2139"/>
                      <p:cNvPicPr/>
                      <p:nvPr/>
                    </p:nvPicPr>
                    <p:blipFill>
                      <a:blip r:embed="rId9"/>
                      <a:stretch>
                        <a:fillRect/>
                      </a:stretch>
                    </p:blipFill>
                    <p:spPr>
                      <a:xfrm>
                        <a:off x="6320470" y="4891583"/>
                        <a:ext cx="2528888" cy="533400"/>
                      </a:xfrm>
                      <a:prstGeom prst="rect">
                        <a:avLst/>
                      </a:prstGeom>
                    </p:spPr>
                  </p:pic>
                </p:oleObj>
              </mc:Fallback>
            </mc:AlternateContent>
          </a:graphicData>
        </a:graphic>
      </p:graphicFrame>
      <p:graphicFrame>
        <p:nvGraphicFramePr>
          <p:cNvPr id="174" name="对象 173"/>
          <p:cNvGraphicFramePr>
            <a:graphicFrameLocks noChangeAspect="1"/>
          </p:cNvGraphicFramePr>
          <p:nvPr/>
        </p:nvGraphicFramePr>
        <p:xfrm>
          <a:off x="9082801" y="4891583"/>
          <a:ext cx="554038" cy="533400"/>
        </p:xfrm>
        <a:graphic>
          <a:graphicData uri="http://schemas.openxmlformats.org/presentationml/2006/ole">
            <mc:AlternateContent xmlns:mc="http://schemas.openxmlformats.org/markup-compatibility/2006">
              <mc:Choice xmlns:v="urn:schemas-microsoft-com:vml" Requires="v">
                <p:oleObj spid="_x0000_s2147" name="包装程序外壳对象" showAsIcon="1" r:id="rId10" imgW="542925" imgH="523875" progId="Package">
                  <p:embed/>
                </p:oleObj>
              </mc:Choice>
              <mc:Fallback>
                <p:oleObj name="包装程序外壳对象" showAsIcon="1" r:id="rId10" imgW="542925" imgH="523875" progId="Package">
                  <p:embed/>
                  <p:pic>
                    <p:nvPicPr>
                      <p:cNvPr id="0" name="图片 2140"/>
                      <p:cNvPicPr/>
                      <p:nvPr/>
                    </p:nvPicPr>
                    <p:blipFill>
                      <a:blip r:embed="rId11"/>
                      <a:stretch>
                        <a:fillRect/>
                      </a:stretch>
                    </p:blipFill>
                    <p:spPr>
                      <a:xfrm>
                        <a:off x="9082801" y="4891583"/>
                        <a:ext cx="554038" cy="533400"/>
                      </a:xfrm>
                      <a:prstGeom prst="rect">
                        <a:avLst/>
                      </a:prstGeom>
                    </p:spPr>
                  </p:pic>
                </p:oleObj>
              </mc:Fallback>
            </mc:AlternateContent>
          </a:graphicData>
        </a:graphic>
      </p:graphicFrame>
      <p:sp>
        <p:nvSpPr>
          <p:cNvPr id="2" name="矩形 1"/>
          <p:cNvSpPr/>
          <p:nvPr/>
        </p:nvSpPr>
        <p:spPr>
          <a:xfrm>
            <a:off x="1046031" y="3864790"/>
            <a:ext cx="1646605" cy="461665"/>
          </a:xfrm>
          <a:prstGeom prst="rect">
            <a:avLst/>
          </a:prstGeom>
        </p:spPr>
        <p:txBody>
          <a:bodyPr wrap="none">
            <a:spAutoFit/>
          </a:bodyPr>
          <a:lstStyle/>
          <a:p>
            <a:r>
              <a:rPr lang="zh-CN" altLang="en-US" sz="2400" dirty="0"/>
              <a:t>数字   英文</a:t>
            </a:r>
          </a:p>
        </p:txBody>
      </p:sp>
      <p:sp>
        <p:nvSpPr>
          <p:cNvPr id="3" name="矩形 2"/>
          <p:cNvSpPr/>
          <p:nvPr/>
        </p:nvSpPr>
        <p:spPr>
          <a:xfrm>
            <a:off x="2985909" y="3912937"/>
            <a:ext cx="2645148" cy="369332"/>
          </a:xfrm>
          <a:prstGeom prst="rect">
            <a:avLst/>
          </a:prstGeom>
        </p:spPr>
        <p:txBody>
          <a:bodyPr wrap="none">
            <a:spAutoFit/>
          </a:bodyPr>
          <a:lstStyle/>
          <a:p>
            <a:r>
              <a:rPr lang="zh-CN" altLang="en-US" dirty="0"/>
              <a:t>Times New Roman (正文)</a:t>
            </a:r>
          </a:p>
        </p:txBody>
      </p:sp>
      <p:sp>
        <p:nvSpPr>
          <p:cNvPr id="4" name="椭圆 3"/>
          <p:cNvSpPr/>
          <p:nvPr/>
        </p:nvSpPr>
        <p:spPr>
          <a:xfrm>
            <a:off x="1071048" y="291130"/>
            <a:ext cx="798285" cy="798285"/>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椭圆 174"/>
          <p:cNvSpPr/>
          <p:nvPr/>
        </p:nvSpPr>
        <p:spPr>
          <a:xfrm>
            <a:off x="2111973" y="284842"/>
            <a:ext cx="798285" cy="79828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6" name="椭圆 175"/>
          <p:cNvSpPr/>
          <p:nvPr/>
        </p:nvSpPr>
        <p:spPr>
          <a:xfrm>
            <a:off x="3152898" y="278554"/>
            <a:ext cx="798285" cy="798285"/>
          </a:xfrm>
          <a:prstGeom prst="ellipse">
            <a:avLst/>
          </a:prstGeom>
          <a:solidFill>
            <a:srgbClr val="E3C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7" name="椭圆 176"/>
          <p:cNvSpPr/>
          <p:nvPr/>
        </p:nvSpPr>
        <p:spPr>
          <a:xfrm>
            <a:off x="4193823" y="272266"/>
            <a:ext cx="798285" cy="798285"/>
          </a:xfrm>
          <a:prstGeom prst="ellipse">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wipe(left)">
                                      <p:cBhvr>
                                        <p:cTn id="7" dur="500"/>
                                        <p:tgtEl>
                                          <p:spTgt spid="100"/>
                                        </p:tgtEl>
                                      </p:cBhvr>
                                    </p:animEffect>
                                  </p:childTnLst>
                                </p:cTn>
                              </p:par>
                              <p:par>
                                <p:cTn id="8" presetID="47"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650"/>
                                        <p:tgtEl>
                                          <p:spTgt spid="7"/>
                                        </p:tgtEl>
                                      </p:cBhvr>
                                    </p:animEffect>
                                    <p:anim calcmode="lin" valueType="num">
                                      <p:cBhvr>
                                        <p:cTn id="11" dur="650" fill="hold"/>
                                        <p:tgtEl>
                                          <p:spTgt spid="7"/>
                                        </p:tgtEl>
                                        <p:attrNameLst>
                                          <p:attrName>ppt_x</p:attrName>
                                        </p:attrNameLst>
                                      </p:cBhvr>
                                      <p:tavLst>
                                        <p:tav tm="0">
                                          <p:val>
                                            <p:strVal val="#ppt_x"/>
                                          </p:val>
                                        </p:tav>
                                        <p:tav tm="100000">
                                          <p:val>
                                            <p:strVal val="#ppt_x"/>
                                          </p:val>
                                        </p:tav>
                                      </p:tavLst>
                                    </p:anim>
                                    <p:anim calcmode="lin" valueType="num">
                                      <p:cBhvr>
                                        <p:cTn id="12" dur="650" fill="hold"/>
                                        <p:tgtEl>
                                          <p:spTgt spid="7"/>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17" presetClass="entr" presetSubtype="8" fill="hold" nodeType="afterEffect">
                                  <p:stCondLst>
                                    <p:cond delay="0"/>
                                  </p:stCondLst>
                                  <p:childTnLst>
                                    <p:set>
                                      <p:cBhvr>
                                        <p:cTn id="15" dur="1" fill="hold">
                                          <p:stCondLst>
                                            <p:cond delay="0"/>
                                          </p:stCondLst>
                                        </p:cTn>
                                        <p:tgtEl>
                                          <p:spTgt spid="165"/>
                                        </p:tgtEl>
                                        <p:attrNameLst>
                                          <p:attrName>style.visibility</p:attrName>
                                        </p:attrNameLst>
                                      </p:cBhvr>
                                      <p:to>
                                        <p:strVal val="visible"/>
                                      </p:to>
                                    </p:set>
                                    <p:anim calcmode="lin" valueType="num">
                                      <p:cBhvr>
                                        <p:cTn id="16" dur="500" fill="hold"/>
                                        <p:tgtEl>
                                          <p:spTgt spid="165"/>
                                        </p:tgtEl>
                                        <p:attrNameLst>
                                          <p:attrName>ppt_x</p:attrName>
                                        </p:attrNameLst>
                                      </p:cBhvr>
                                      <p:tavLst>
                                        <p:tav tm="0">
                                          <p:val>
                                            <p:strVal val="#ppt_x-#ppt_w/2"/>
                                          </p:val>
                                        </p:tav>
                                        <p:tav tm="100000">
                                          <p:val>
                                            <p:strVal val="#ppt_x"/>
                                          </p:val>
                                        </p:tav>
                                      </p:tavLst>
                                    </p:anim>
                                    <p:anim calcmode="lin" valueType="num">
                                      <p:cBhvr>
                                        <p:cTn id="17" dur="500" fill="hold"/>
                                        <p:tgtEl>
                                          <p:spTgt spid="165"/>
                                        </p:tgtEl>
                                        <p:attrNameLst>
                                          <p:attrName>ppt_y</p:attrName>
                                        </p:attrNameLst>
                                      </p:cBhvr>
                                      <p:tavLst>
                                        <p:tav tm="0">
                                          <p:val>
                                            <p:strVal val="#ppt_y"/>
                                          </p:val>
                                        </p:tav>
                                        <p:tav tm="100000">
                                          <p:val>
                                            <p:strVal val="#ppt_y"/>
                                          </p:val>
                                        </p:tav>
                                      </p:tavLst>
                                    </p:anim>
                                    <p:anim calcmode="lin" valueType="num">
                                      <p:cBhvr>
                                        <p:cTn id="18" dur="500" fill="hold"/>
                                        <p:tgtEl>
                                          <p:spTgt spid="165"/>
                                        </p:tgtEl>
                                        <p:attrNameLst>
                                          <p:attrName>ppt_w</p:attrName>
                                        </p:attrNameLst>
                                      </p:cBhvr>
                                      <p:tavLst>
                                        <p:tav tm="0">
                                          <p:val>
                                            <p:fltVal val="0"/>
                                          </p:val>
                                        </p:tav>
                                        <p:tav tm="100000">
                                          <p:val>
                                            <p:strVal val="#ppt_w"/>
                                          </p:val>
                                        </p:tav>
                                      </p:tavLst>
                                    </p:anim>
                                    <p:anim calcmode="lin" valueType="num">
                                      <p:cBhvr>
                                        <p:cTn id="19" dur="500" fill="hold"/>
                                        <p:tgtEl>
                                          <p:spTgt spid="16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文本框 5"/>
          <p:cNvSpPr txBox="1"/>
          <p:nvPr/>
        </p:nvSpPr>
        <p:spPr>
          <a:xfrm>
            <a:off x="1412859" y="2028616"/>
            <a:ext cx="9655207" cy="2800767"/>
          </a:xfrm>
          <a:prstGeom prst="rect">
            <a:avLst/>
          </a:prstGeom>
          <a:noFill/>
        </p:spPr>
        <p:txBody>
          <a:bodyPr wrap="none" rtlCol="0">
            <a:spAutoFit/>
          </a:bodyPr>
          <a:lstStyle/>
          <a:p>
            <a:r>
              <a:rPr lang="en-US" altLang="zh-CN" sz="8800" dirty="0">
                <a:solidFill>
                  <a:srgbClr val="FF0000"/>
                </a:solidFill>
              </a:rPr>
              <a:t>PS:</a:t>
            </a:r>
            <a:r>
              <a:rPr lang="zh-CN" altLang="en-US" sz="8800" dirty="0">
                <a:solidFill>
                  <a:srgbClr val="FF0000"/>
                </a:solidFill>
              </a:rPr>
              <a:t>内容可编辑范围</a:t>
            </a:r>
            <a:endParaRPr lang="en-US" altLang="zh-CN" sz="8800" dirty="0">
              <a:solidFill>
                <a:srgbClr val="FF0000"/>
              </a:solidFill>
            </a:endParaRPr>
          </a:p>
          <a:p>
            <a:r>
              <a:rPr lang="zh-CN" altLang="en-US" sz="8800" dirty="0">
                <a:solidFill>
                  <a:srgbClr val="FF0000"/>
                </a:solidFill>
              </a:rPr>
              <a:t>在异形框内</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p:cNvSpPr/>
          <p:nvPr/>
        </p:nvSpPr>
        <p:spPr>
          <a:xfrm>
            <a:off x="4828859" y="3308866"/>
            <a:ext cx="5403904" cy="1097459"/>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000" dirty="0">
                <a:solidFill>
                  <a:srgbClr val="002060"/>
                </a:solidFill>
                <a:latin typeface="思源黑体 CN Heavy" panose="020B0A00000000000000" pitchFamily="34" charset="-122"/>
                <a:ea typeface="思源黑体 CN Heavy" panose="020B0A00000000000000" pitchFamily="34" charset="-122"/>
                <a:cs typeface="+mn-ea"/>
                <a:sym typeface="+mn-lt"/>
              </a:rPr>
              <a:t>发展现状和分类</a:t>
            </a:r>
            <a:endParaRPr lang="zh-CN" altLang="en-US" sz="4000" dirty="0">
              <a:solidFill>
                <a:srgbClr val="002060"/>
              </a:solidFill>
              <a:effectLst/>
              <a:latin typeface="思源黑体 CN Heavy" panose="020B0A00000000000000" pitchFamily="34" charset="-122"/>
              <a:ea typeface="思源黑体 CN Heavy" panose="020B0A00000000000000" pitchFamily="34" charset="-122"/>
              <a:cs typeface="+mn-ea"/>
              <a:sym typeface="+mn-lt"/>
            </a:endParaRPr>
          </a:p>
        </p:txBody>
      </p:sp>
      <p:grpSp>
        <p:nvGrpSpPr>
          <p:cNvPr id="7" name="组合 6"/>
          <p:cNvGrpSpPr/>
          <p:nvPr/>
        </p:nvGrpSpPr>
        <p:grpSpPr>
          <a:xfrm flipH="1">
            <a:off x="1645005" y="3787822"/>
            <a:ext cx="3183854" cy="139546"/>
            <a:chOff x="5803418" y="4388994"/>
            <a:chExt cx="3183854" cy="139546"/>
          </a:xfrm>
        </p:grpSpPr>
        <p:cxnSp>
          <p:nvCxnSpPr>
            <p:cNvPr id="5" name="直接连接符 4"/>
            <p:cNvCxnSpPr>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19154" y="1841286"/>
            <a:ext cx="5764589" cy="716634"/>
            <a:chOff x="5493750" y="892151"/>
            <a:chExt cx="4963698" cy="617070"/>
          </a:xfrm>
        </p:grpSpPr>
        <p:sp>
          <p:nvSpPr>
            <p:cNvPr id="9" name="矩形: 圆角 8"/>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cs typeface="+mn-ea"/>
                <a:sym typeface="+mn-lt"/>
              </a:endParaRPr>
            </a:p>
          </p:txBody>
        </p:sp>
        <p:sp>
          <p:nvSpPr>
            <p:cNvPr id="10"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11" name="矩形: 圆角 10"/>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800" dirty="0">
                  <a:solidFill>
                    <a:schemeClr val="tx1">
                      <a:lumMod val="85000"/>
                      <a:lumOff val="15000"/>
                    </a:schemeClr>
                  </a:solidFill>
                  <a:ea typeface="+mj-ea"/>
                  <a:cs typeface="+mn-ea"/>
                  <a:sym typeface="+mn-lt"/>
                </a:rPr>
                <a:t>1.3.1 </a:t>
              </a:r>
              <a:r>
                <a:rPr lang="zh-CN" altLang="en-US" sz="2800" dirty="0">
                  <a:solidFill>
                    <a:schemeClr val="tx1">
                      <a:lumMod val="85000"/>
                      <a:lumOff val="15000"/>
                    </a:schemeClr>
                  </a:solidFill>
                  <a:ea typeface="+mj-ea"/>
                  <a:cs typeface="+mn-ea"/>
                  <a:sym typeface="+mn-lt"/>
                </a:rPr>
                <a:t>信息隐藏技术的发展现状</a:t>
              </a:r>
              <a:endParaRPr lang="zh-CN" altLang="en-US" sz="2800" dirty="0">
                <a:solidFill>
                  <a:schemeClr val="tx1">
                    <a:lumMod val="85000"/>
                    <a:lumOff val="15000"/>
                  </a:schemeClr>
                </a:solidFill>
                <a:latin typeface="+mj-ea"/>
                <a:ea typeface="+mj-ea"/>
                <a:cs typeface="+mn-ea"/>
                <a:sym typeface="+mn-lt"/>
              </a:endParaRPr>
            </a:p>
          </p:txBody>
        </p:sp>
      </p:grpSp>
      <p:grpSp>
        <p:nvGrpSpPr>
          <p:cNvPr id="12" name="组合 11"/>
          <p:cNvGrpSpPr/>
          <p:nvPr/>
        </p:nvGrpSpPr>
        <p:grpSpPr>
          <a:xfrm>
            <a:off x="2919154" y="2908643"/>
            <a:ext cx="5764589" cy="716634"/>
            <a:chOff x="5493750" y="892151"/>
            <a:chExt cx="4963698" cy="617070"/>
          </a:xfrm>
        </p:grpSpPr>
        <p:sp>
          <p:nvSpPr>
            <p:cNvPr id="13" name="矩形: 圆角 1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cs typeface="+mn-ea"/>
                <a:sym typeface="+mn-lt"/>
              </a:endParaRPr>
            </a:p>
          </p:txBody>
        </p:sp>
        <p:sp>
          <p:nvSpPr>
            <p:cNvPr id="14"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15" name="矩形: 圆角 14"/>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800" dirty="0">
                  <a:solidFill>
                    <a:srgbClr val="0F73EE"/>
                  </a:solidFill>
                  <a:ea typeface="+mj-ea"/>
                  <a:cs typeface="+mn-ea"/>
                  <a:sym typeface="+mn-lt"/>
                </a:rPr>
                <a:t>1.3.2 </a:t>
              </a:r>
              <a:r>
                <a:rPr lang="zh-CN" altLang="en-US" sz="2800" dirty="0">
                  <a:solidFill>
                    <a:srgbClr val="0F73EE"/>
                  </a:solidFill>
                  <a:ea typeface="+mj-ea"/>
                  <a:cs typeface="+mn-ea"/>
                  <a:sym typeface="+mn-lt"/>
                </a:rPr>
                <a:t>伪装式保密通信</a:t>
              </a:r>
              <a:endParaRPr lang="zh-CN" altLang="en-US" sz="2800" dirty="0">
                <a:solidFill>
                  <a:srgbClr val="0F73EE"/>
                </a:solidFill>
                <a:latin typeface="+mj-ea"/>
                <a:ea typeface="+mj-ea"/>
                <a:cs typeface="+mn-ea"/>
                <a:sym typeface="+mn-lt"/>
              </a:endParaRPr>
            </a:p>
          </p:txBody>
        </p:sp>
      </p:grpSp>
      <p:grpSp>
        <p:nvGrpSpPr>
          <p:cNvPr id="16" name="组合 15"/>
          <p:cNvGrpSpPr/>
          <p:nvPr/>
        </p:nvGrpSpPr>
        <p:grpSpPr>
          <a:xfrm>
            <a:off x="2919154" y="3976000"/>
            <a:ext cx="5764589" cy="716634"/>
            <a:chOff x="5493750" y="892151"/>
            <a:chExt cx="4963698" cy="617070"/>
          </a:xfrm>
        </p:grpSpPr>
        <p:sp>
          <p:nvSpPr>
            <p:cNvPr id="17" name="矩形: 圆角 16"/>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cs typeface="+mn-ea"/>
                <a:sym typeface="+mn-lt"/>
              </a:endParaRPr>
            </a:p>
          </p:txBody>
        </p:sp>
        <p:sp>
          <p:nvSpPr>
            <p:cNvPr id="18"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19" name="矩形: 圆角 18"/>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800" dirty="0">
                  <a:solidFill>
                    <a:schemeClr val="tx1">
                      <a:lumMod val="85000"/>
                      <a:lumOff val="15000"/>
                    </a:schemeClr>
                  </a:solidFill>
                  <a:ea typeface="+mj-ea"/>
                  <a:cs typeface="+mn-ea"/>
                  <a:sym typeface="+mn-lt"/>
                </a:rPr>
                <a:t>1.3.3 </a:t>
              </a:r>
              <a:r>
                <a:rPr lang="zh-CN" altLang="en-US" sz="2800" dirty="0">
                  <a:solidFill>
                    <a:schemeClr val="tx1">
                      <a:lumMod val="85000"/>
                      <a:lumOff val="15000"/>
                    </a:schemeClr>
                  </a:solidFill>
                  <a:ea typeface="+mj-ea"/>
                  <a:cs typeface="+mn-ea"/>
                  <a:sym typeface="+mn-lt"/>
                </a:rPr>
                <a:t>数字水印</a:t>
              </a:r>
              <a:endParaRPr lang="zh-CN" altLang="en-US" sz="2800" dirty="0">
                <a:solidFill>
                  <a:schemeClr val="tx1">
                    <a:lumMod val="85000"/>
                    <a:lumOff val="15000"/>
                  </a:schemeClr>
                </a:solidFill>
                <a:latin typeface="+mj-ea"/>
                <a:ea typeface="+mj-ea"/>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ppt_x</p:attrName>
                                        </p:attrNameLst>
                                      </p:cBhvr>
                                      <p:tavLst>
                                        <p:tav tm="0">
                                          <p:val>
                                            <p:strVal val="#ppt_x-#ppt_w/2"/>
                                          </p:val>
                                        </p:tav>
                                        <p:tav tm="100000">
                                          <p:val>
                                            <p:strVal val="#ppt_x"/>
                                          </p:val>
                                        </p:tav>
                                      </p:tavLst>
                                    </p:anim>
                                    <p:anim calcmode="lin" valueType="num">
                                      <p:cBhvr>
                                        <p:cTn id="8" dur="500" fill="hold"/>
                                        <p:tgtEl>
                                          <p:spTgt spid="8"/>
                                        </p:tgtEl>
                                        <p:attrNameLst>
                                          <p:attrName>ppt_y</p:attrName>
                                        </p:attrNameLst>
                                      </p:cBhvr>
                                      <p:tavLst>
                                        <p:tav tm="0">
                                          <p:val>
                                            <p:strVal val="#ppt_y"/>
                                          </p:val>
                                        </p:tav>
                                        <p:tav tm="100000">
                                          <p:val>
                                            <p:strVal val="#ppt_y"/>
                                          </p:val>
                                        </p:tav>
                                      </p:tavLst>
                                    </p:anim>
                                    <p:anim calcmode="lin" valueType="num">
                                      <p:cBhvr>
                                        <p:cTn id="9" dur="500" fill="hold"/>
                                        <p:tgtEl>
                                          <p:spTgt spid="8"/>
                                        </p:tgtEl>
                                        <p:attrNameLst>
                                          <p:attrName>ppt_w</p:attrName>
                                        </p:attrNameLst>
                                      </p:cBhvr>
                                      <p:tavLst>
                                        <p:tav tm="0">
                                          <p:val>
                                            <p:fltVal val="0"/>
                                          </p:val>
                                        </p:tav>
                                        <p:tav tm="100000">
                                          <p:val>
                                            <p:strVal val="#ppt_w"/>
                                          </p:val>
                                        </p:tav>
                                      </p:tavLst>
                                    </p:anim>
                                    <p:anim calcmode="lin" valueType="num">
                                      <p:cBhvr>
                                        <p:cTn id="10" dur="500" fill="hold"/>
                                        <p:tgtEl>
                                          <p:spTgt spid="8"/>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8"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ppt_x</p:attrName>
                                        </p:attrNameLst>
                                      </p:cBhvr>
                                      <p:tavLst>
                                        <p:tav tm="0">
                                          <p:val>
                                            <p:strVal val="#ppt_x-#ppt_w/2"/>
                                          </p:val>
                                        </p:tav>
                                        <p:tav tm="100000">
                                          <p:val>
                                            <p:strVal val="#ppt_x"/>
                                          </p:val>
                                        </p:tav>
                                      </p:tavLst>
                                    </p:anim>
                                    <p:anim calcmode="lin" valueType="num">
                                      <p:cBhvr>
                                        <p:cTn id="15" dur="500" fill="hold"/>
                                        <p:tgtEl>
                                          <p:spTgt spid="12"/>
                                        </p:tgtEl>
                                        <p:attrNameLst>
                                          <p:attrName>ppt_y</p:attrName>
                                        </p:attrNameLst>
                                      </p:cBhvr>
                                      <p:tavLst>
                                        <p:tav tm="0">
                                          <p:val>
                                            <p:strVal val="#ppt_y"/>
                                          </p:val>
                                        </p:tav>
                                        <p:tav tm="100000">
                                          <p:val>
                                            <p:strVal val="#ppt_y"/>
                                          </p:val>
                                        </p:tav>
                                      </p:tavLst>
                                    </p:anim>
                                    <p:anim calcmode="lin" valueType="num">
                                      <p:cBhvr>
                                        <p:cTn id="16" dur="500" fill="hold"/>
                                        <p:tgtEl>
                                          <p:spTgt spid="12"/>
                                        </p:tgtEl>
                                        <p:attrNameLst>
                                          <p:attrName>ppt_w</p:attrName>
                                        </p:attrNameLst>
                                      </p:cBhvr>
                                      <p:tavLst>
                                        <p:tav tm="0">
                                          <p:val>
                                            <p:fltVal val="0"/>
                                          </p:val>
                                        </p:tav>
                                        <p:tav tm="100000">
                                          <p:val>
                                            <p:strVal val="#ppt_w"/>
                                          </p:val>
                                        </p:tav>
                                      </p:tavLst>
                                    </p:anim>
                                    <p:anim calcmode="lin" valueType="num">
                                      <p:cBhvr>
                                        <p:cTn id="17" dur="500" fill="hold"/>
                                        <p:tgtEl>
                                          <p:spTgt spid="12"/>
                                        </p:tgtEl>
                                        <p:attrNameLst>
                                          <p:attrName>ppt_h</p:attrName>
                                        </p:attrNameLst>
                                      </p:cBhvr>
                                      <p:tavLst>
                                        <p:tav tm="0">
                                          <p:val>
                                            <p:strVal val="#ppt_h"/>
                                          </p:val>
                                        </p:tav>
                                        <p:tav tm="100000">
                                          <p:val>
                                            <p:strVal val="#ppt_h"/>
                                          </p:val>
                                        </p:tav>
                                      </p:tavLst>
                                    </p:anim>
                                  </p:childTnLst>
                                </p:cTn>
                              </p:par>
                            </p:childTnLst>
                          </p:cTn>
                        </p:par>
                        <p:par>
                          <p:cTn id="18" fill="hold">
                            <p:stCondLst>
                              <p:cond delay="1000"/>
                            </p:stCondLst>
                            <p:childTnLst>
                              <p:par>
                                <p:cTn id="19" presetID="17" presetClass="entr" presetSubtype="8" fill="hold" nodeType="after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ppt_x</p:attrName>
                                        </p:attrNameLst>
                                      </p:cBhvr>
                                      <p:tavLst>
                                        <p:tav tm="0">
                                          <p:val>
                                            <p:strVal val="#ppt_x-#ppt_w/2"/>
                                          </p:val>
                                        </p:tav>
                                        <p:tav tm="100000">
                                          <p:val>
                                            <p:strVal val="#ppt_x"/>
                                          </p:val>
                                        </p:tav>
                                      </p:tavLst>
                                    </p:anim>
                                    <p:anim calcmode="lin" valueType="num">
                                      <p:cBhvr>
                                        <p:cTn id="22" dur="500" fill="hold"/>
                                        <p:tgtEl>
                                          <p:spTgt spid="16"/>
                                        </p:tgtEl>
                                        <p:attrNameLst>
                                          <p:attrName>ppt_y</p:attrName>
                                        </p:attrNameLst>
                                      </p:cBhvr>
                                      <p:tavLst>
                                        <p:tav tm="0">
                                          <p:val>
                                            <p:strVal val="#ppt_y"/>
                                          </p:val>
                                        </p:tav>
                                        <p:tav tm="100000">
                                          <p:val>
                                            <p:strVal val="#ppt_y"/>
                                          </p:val>
                                        </p:tav>
                                      </p:tavLst>
                                    </p:anim>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3765501" y="664139"/>
            <a:ext cx="4673113" cy="1109044"/>
            <a:chOff x="3279913" y="488294"/>
            <a:chExt cx="4673113" cy="1109044"/>
          </a:xfrm>
        </p:grpSpPr>
        <p:grpSp>
          <p:nvGrpSpPr>
            <p:cNvPr id="14" name="组合 13"/>
            <p:cNvGrpSpPr/>
            <p:nvPr/>
          </p:nvGrpSpPr>
          <p:grpSpPr>
            <a:xfrm>
              <a:off x="3279913" y="909457"/>
              <a:ext cx="4673113" cy="687881"/>
              <a:chOff x="3279913" y="909457"/>
              <a:chExt cx="4673113" cy="687881"/>
            </a:xfrm>
          </p:grpSpPr>
          <p:sp>
            <p:nvSpPr>
              <p:cNvPr id="10" name="矩形: 圆角 9"/>
              <p:cNvSpPr/>
              <p:nvPr/>
            </p:nvSpPr>
            <p:spPr>
              <a:xfrm>
                <a:off x="3279913" y="909457"/>
                <a:ext cx="4673113"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3057247"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伪装式保密通信</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74" name="组合 173"/>
          <p:cNvGrpSpPr/>
          <p:nvPr/>
        </p:nvGrpSpPr>
        <p:grpSpPr>
          <a:xfrm>
            <a:off x="2011843" y="2379796"/>
            <a:ext cx="8168314" cy="554008"/>
            <a:chOff x="1962782" y="3317604"/>
            <a:chExt cx="8168314" cy="554008"/>
          </a:xfrm>
        </p:grpSpPr>
        <p:sp>
          <p:nvSpPr>
            <p:cNvPr id="175" name="矩形: 圆角 174"/>
            <p:cNvSpPr/>
            <p:nvPr/>
          </p:nvSpPr>
          <p:spPr>
            <a:xfrm>
              <a:off x="1962782" y="3317604"/>
              <a:ext cx="8168314"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2096237" y="3384550"/>
              <a:ext cx="7787208" cy="461665"/>
            </a:xfrm>
            <a:prstGeom prst="rect">
              <a:avLst/>
            </a:prstGeom>
          </p:spPr>
          <p:txBody>
            <a:bodyPr wrap="square">
              <a:spAutoFit/>
            </a:bodyPr>
            <a:lstStyle/>
            <a:p>
              <a:pPr fontAlgn="base">
                <a:spcAft>
                  <a:spcPct val="0"/>
                </a:spcAft>
                <a:defRPr/>
              </a:pPr>
              <a:r>
                <a:rPr lang="zh-CN" altLang="en-US" sz="2400" dirty="0">
                  <a:latin typeface="+mn-ea"/>
                </a:rPr>
                <a:t>伪装式保密通信，是古典隐写术与现代技术的直接结合。</a:t>
              </a:r>
            </a:p>
          </p:txBody>
        </p:sp>
      </p:grpSp>
      <p:sp>
        <p:nvSpPr>
          <p:cNvPr id="180" name="矩形 179"/>
          <p:cNvSpPr/>
          <p:nvPr/>
        </p:nvSpPr>
        <p:spPr>
          <a:xfrm>
            <a:off x="2145297" y="2945931"/>
            <a:ext cx="6032421" cy="1142942"/>
          </a:xfrm>
          <a:prstGeom prst="rect">
            <a:avLst/>
          </a:prstGeom>
        </p:spPr>
        <p:txBody>
          <a:bodyPr wrap="none">
            <a:spAutoFit/>
          </a:bodyPr>
          <a:lstStyle/>
          <a:p>
            <a:pPr>
              <a:lnSpc>
                <a:spcPct val="150000"/>
              </a:lnSpc>
            </a:pPr>
            <a:r>
              <a:rPr lang="zh-CN" altLang="en-US" sz="2400" dirty="0">
                <a:solidFill>
                  <a:srgbClr val="0F73EE"/>
                </a:solidFill>
                <a:latin typeface="+mn-ea"/>
                <a:cs typeface="+mn-ea"/>
                <a:sym typeface="+mn-lt"/>
              </a:rPr>
              <a:t>越来越多的多媒体信息可以通过网络传输。</a:t>
            </a:r>
          </a:p>
          <a:p>
            <a:pPr>
              <a:lnSpc>
                <a:spcPct val="150000"/>
              </a:lnSpc>
            </a:pPr>
            <a:r>
              <a:rPr lang="zh-CN" altLang="en-US" sz="2400" dirty="0">
                <a:solidFill>
                  <a:srgbClr val="0F73EE"/>
                </a:solidFill>
                <a:latin typeface="+mn-ea"/>
                <a:cs typeface="+mn-ea"/>
                <a:sym typeface="+mn-lt"/>
              </a:rPr>
              <a:t>越来越多的机密信息需要保密。</a:t>
            </a:r>
          </a:p>
        </p:txBody>
      </p:sp>
      <p:grpSp>
        <p:nvGrpSpPr>
          <p:cNvPr id="181" name="组合 180"/>
          <p:cNvGrpSpPr/>
          <p:nvPr/>
        </p:nvGrpSpPr>
        <p:grpSpPr>
          <a:xfrm>
            <a:off x="2011843" y="4428232"/>
            <a:ext cx="8168314" cy="933723"/>
            <a:chOff x="1962782" y="3317603"/>
            <a:chExt cx="8168314" cy="933723"/>
          </a:xfrm>
        </p:grpSpPr>
        <p:sp>
          <p:nvSpPr>
            <p:cNvPr id="182" name="矩形: 圆角 181"/>
            <p:cNvSpPr/>
            <p:nvPr/>
          </p:nvSpPr>
          <p:spPr>
            <a:xfrm>
              <a:off x="1962782" y="3317603"/>
              <a:ext cx="8168314" cy="933723"/>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矩形 182"/>
            <p:cNvSpPr/>
            <p:nvPr/>
          </p:nvSpPr>
          <p:spPr>
            <a:xfrm>
              <a:off x="2096237" y="3384550"/>
              <a:ext cx="7787208" cy="830997"/>
            </a:xfrm>
            <a:prstGeom prst="rect">
              <a:avLst/>
            </a:prstGeom>
          </p:spPr>
          <p:txBody>
            <a:bodyPr wrap="square">
              <a:spAutoFit/>
            </a:bodyPr>
            <a:lstStyle/>
            <a:p>
              <a:pPr fontAlgn="base">
                <a:spcAft>
                  <a:spcPct val="0"/>
                </a:spcAft>
                <a:defRPr/>
              </a:pPr>
              <a:r>
                <a:rPr lang="zh-CN" altLang="en-US" sz="2400" dirty="0">
                  <a:latin typeface="+mn-ea"/>
                </a:rPr>
                <a:t>信息的安全传输除了可以依靠传统的密码技术，还可以使用信息隐藏技术，更好地提高其安全性。</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nodeType="afterEffect">
                                  <p:stCondLst>
                                    <p:cond delay="0"/>
                                  </p:stCondLst>
                                  <p:childTnLst>
                                    <p:set>
                                      <p:cBhvr>
                                        <p:cTn id="12" dur="1" fill="hold">
                                          <p:stCondLst>
                                            <p:cond delay="0"/>
                                          </p:stCondLst>
                                        </p:cTn>
                                        <p:tgtEl>
                                          <p:spTgt spid="174"/>
                                        </p:tgtEl>
                                        <p:attrNameLst>
                                          <p:attrName>style.visibility</p:attrName>
                                        </p:attrNameLst>
                                      </p:cBhvr>
                                      <p:to>
                                        <p:strVal val="visible"/>
                                      </p:to>
                                    </p:set>
                                    <p:animEffect transition="in" filter="barn(inVertical)">
                                      <p:cBhvr>
                                        <p:cTn id="13" dur="500"/>
                                        <p:tgtEl>
                                          <p:spTgt spid="174"/>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180"/>
                                        </p:tgtEl>
                                        <p:attrNameLst>
                                          <p:attrName>style.visibility</p:attrName>
                                        </p:attrNameLst>
                                      </p:cBhvr>
                                      <p:to>
                                        <p:strVal val="visible"/>
                                      </p:to>
                                    </p:set>
                                    <p:animEffect transition="in" filter="fade">
                                      <p:cBhvr>
                                        <p:cTn id="17" dur="500"/>
                                        <p:tgtEl>
                                          <p:spTgt spid="180"/>
                                        </p:tgtEl>
                                      </p:cBhvr>
                                    </p:animEffect>
                                  </p:childTnLst>
                                </p:cTn>
                              </p:par>
                            </p:childTnLst>
                          </p:cTn>
                        </p:par>
                        <p:par>
                          <p:cTn id="18" fill="hold">
                            <p:stCondLst>
                              <p:cond delay="2000"/>
                            </p:stCondLst>
                            <p:childTnLst>
                              <p:par>
                                <p:cTn id="19" presetID="16" presetClass="entr" presetSubtype="21" fill="hold" nodeType="afterEffect">
                                  <p:stCondLst>
                                    <p:cond delay="0"/>
                                  </p:stCondLst>
                                  <p:childTnLst>
                                    <p:set>
                                      <p:cBhvr>
                                        <p:cTn id="20" dur="1" fill="hold">
                                          <p:stCondLst>
                                            <p:cond delay="0"/>
                                          </p:stCondLst>
                                        </p:cTn>
                                        <p:tgtEl>
                                          <p:spTgt spid="181"/>
                                        </p:tgtEl>
                                        <p:attrNameLst>
                                          <p:attrName>style.visibility</p:attrName>
                                        </p:attrNameLst>
                                      </p:cBhvr>
                                      <p:to>
                                        <p:strVal val="visible"/>
                                      </p:to>
                                    </p:set>
                                    <p:animEffect transition="in" filter="barn(inVertical)">
                                      <p:cBhvr>
                                        <p:cTn id="21" dur="500"/>
                                        <p:tgtEl>
                                          <p:spTgt spid="1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3765501" y="664139"/>
            <a:ext cx="4673113" cy="1109044"/>
            <a:chOff x="3279913" y="488294"/>
            <a:chExt cx="4673113" cy="1109044"/>
          </a:xfrm>
        </p:grpSpPr>
        <p:grpSp>
          <p:nvGrpSpPr>
            <p:cNvPr id="14" name="组合 13"/>
            <p:cNvGrpSpPr/>
            <p:nvPr/>
          </p:nvGrpSpPr>
          <p:grpSpPr>
            <a:xfrm>
              <a:off x="3279913" y="909457"/>
              <a:ext cx="4673113" cy="687881"/>
              <a:chOff x="3279913" y="909457"/>
              <a:chExt cx="4673113" cy="687881"/>
            </a:xfrm>
          </p:grpSpPr>
          <p:sp>
            <p:nvSpPr>
              <p:cNvPr id="10" name="矩形: 圆角 9"/>
              <p:cNvSpPr/>
              <p:nvPr/>
            </p:nvSpPr>
            <p:spPr>
              <a:xfrm>
                <a:off x="3279913" y="909457"/>
                <a:ext cx="4673113"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3057247"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伪装式保密通信</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74" name="组合 173"/>
          <p:cNvGrpSpPr/>
          <p:nvPr/>
        </p:nvGrpSpPr>
        <p:grpSpPr>
          <a:xfrm>
            <a:off x="2011843" y="2341696"/>
            <a:ext cx="8168314" cy="554008"/>
            <a:chOff x="1962782" y="3317604"/>
            <a:chExt cx="8168314" cy="554008"/>
          </a:xfrm>
        </p:grpSpPr>
        <p:sp>
          <p:nvSpPr>
            <p:cNvPr id="175" name="矩形: 圆角 174"/>
            <p:cNvSpPr/>
            <p:nvPr/>
          </p:nvSpPr>
          <p:spPr>
            <a:xfrm>
              <a:off x="1962782" y="3317604"/>
              <a:ext cx="8168314"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2096237" y="3384550"/>
              <a:ext cx="7787208" cy="461665"/>
            </a:xfrm>
            <a:prstGeom prst="rect">
              <a:avLst/>
            </a:prstGeom>
          </p:spPr>
          <p:txBody>
            <a:bodyPr wrap="square">
              <a:spAutoFit/>
            </a:bodyPr>
            <a:lstStyle/>
            <a:p>
              <a:pPr fontAlgn="base">
                <a:spcAft>
                  <a:spcPct val="0"/>
                </a:spcAft>
                <a:defRPr/>
              </a:pPr>
              <a:r>
                <a:rPr lang="zh-CN" altLang="en-US" sz="2400" dirty="0">
                  <a:latin typeface="+mn-ea"/>
                </a:rPr>
                <a:t>隐藏载体：利用多媒体信息作为隐藏载体。</a:t>
              </a:r>
            </a:p>
          </p:txBody>
        </p:sp>
      </p:grpSp>
      <p:grpSp>
        <p:nvGrpSpPr>
          <p:cNvPr id="168" name="组合 167"/>
          <p:cNvGrpSpPr/>
          <p:nvPr/>
        </p:nvGrpSpPr>
        <p:grpSpPr>
          <a:xfrm>
            <a:off x="2011843" y="3113895"/>
            <a:ext cx="8168314" cy="1267276"/>
            <a:chOff x="1962782" y="3317603"/>
            <a:chExt cx="8168314" cy="1267276"/>
          </a:xfrm>
        </p:grpSpPr>
        <p:sp>
          <p:nvSpPr>
            <p:cNvPr id="169" name="矩形: 圆角 168"/>
            <p:cNvSpPr/>
            <p:nvPr/>
          </p:nvSpPr>
          <p:spPr>
            <a:xfrm>
              <a:off x="1962782" y="3317603"/>
              <a:ext cx="8168314" cy="1267275"/>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2096237" y="3384550"/>
              <a:ext cx="7787208" cy="1200329"/>
            </a:xfrm>
            <a:prstGeom prst="rect">
              <a:avLst/>
            </a:prstGeom>
          </p:spPr>
          <p:txBody>
            <a:bodyPr wrap="square">
              <a:spAutoFit/>
            </a:bodyPr>
            <a:lstStyle/>
            <a:p>
              <a:pPr fontAlgn="base">
                <a:spcAft>
                  <a:spcPct val="0"/>
                </a:spcAft>
                <a:defRPr/>
              </a:pPr>
              <a:r>
                <a:rPr lang="zh-CN" altLang="en-US" sz="2400" dirty="0">
                  <a:solidFill>
                    <a:srgbClr val="0F73EE"/>
                  </a:solidFill>
                  <a:latin typeface="+mn-ea"/>
                </a:rPr>
                <a:t>         人的感觉系统对图像、视频、声音等的感知的精确度远远低于计算机的精确度，利用这一特点，发展出了伪装式保密通信这一研究领域。</a:t>
              </a:r>
            </a:p>
          </p:txBody>
        </p:sp>
      </p:grpSp>
      <p:grpSp>
        <p:nvGrpSpPr>
          <p:cNvPr id="171" name="组合 170"/>
          <p:cNvGrpSpPr/>
          <p:nvPr/>
        </p:nvGrpSpPr>
        <p:grpSpPr>
          <a:xfrm>
            <a:off x="2011843" y="4563218"/>
            <a:ext cx="8168314" cy="943795"/>
            <a:chOff x="1962782" y="3317603"/>
            <a:chExt cx="8168314" cy="943795"/>
          </a:xfrm>
        </p:grpSpPr>
        <p:sp>
          <p:nvSpPr>
            <p:cNvPr id="172" name="矩形: 圆角 171"/>
            <p:cNvSpPr/>
            <p:nvPr/>
          </p:nvSpPr>
          <p:spPr>
            <a:xfrm>
              <a:off x="1962782" y="3317603"/>
              <a:ext cx="8168314" cy="943795"/>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2096237" y="3384550"/>
              <a:ext cx="7787208" cy="830997"/>
            </a:xfrm>
            <a:prstGeom prst="rect">
              <a:avLst/>
            </a:prstGeom>
          </p:spPr>
          <p:txBody>
            <a:bodyPr wrap="square">
              <a:spAutoFit/>
            </a:bodyPr>
            <a:lstStyle/>
            <a:p>
              <a:pPr fontAlgn="base">
                <a:spcAft>
                  <a:spcPct val="0"/>
                </a:spcAft>
                <a:defRPr/>
              </a:pPr>
              <a:r>
                <a:rPr lang="zh-CN" altLang="en-US" sz="2400" dirty="0">
                  <a:latin typeface="+mn-ea"/>
                </a:rPr>
                <a:t>         目前这一研究领域主要研究图像、视频、声音以及文本中的隐藏信息。</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barn(inVertical)">
                                      <p:cBhvr>
                                        <p:cTn id="7" dur="500"/>
                                        <p:tgtEl>
                                          <p:spTgt spid="174"/>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68"/>
                                        </p:tgtEl>
                                        <p:attrNameLst>
                                          <p:attrName>style.visibility</p:attrName>
                                        </p:attrNameLst>
                                      </p:cBhvr>
                                      <p:to>
                                        <p:strVal val="visible"/>
                                      </p:to>
                                    </p:set>
                                    <p:animEffect transition="in" filter="barn(inVertical)">
                                      <p:cBhvr>
                                        <p:cTn id="11" dur="500"/>
                                        <p:tgtEl>
                                          <p:spTgt spid="168"/>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171"/>
                                        </p:tgtEl>
                                        <p:attrNameLst>
                                          <p:attrName>style.visibility</p:attrName>
                                        </p:attrNameLst>
                                      </p:cBhvr>
                                      <p:to>
                                        <p:strVal val="visible"/>
                                      </p:to>
                                    </p:set>
                                    <p:animEffect transition="in" filter="barn(inVertical)">
                                      <p:cBhvr>
                                        <p:cTn id="15" dur="5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4072242" y="664139"/>
            <a:ext cx="3933319" cy="1109044"/>
            <a:chOff x="3279913" y="488294"/>
            <a:chExt cx="3933319" cy="1109044"/>
          </a:xfrm>
        </p:grpSpPr>
        <p:grpSp>
          <p:nvGrpSpPr>
            <p:cNvPr id="14" name="组合 13"/>
            <p:cNvGrpSpPr/>
            <p:nvPr/>
          </p:nvGrpSpPr>
          <p:grpSpPr>
            <a:xfrm>
              <a:off x="3279913" y="909457"/>
              <a:ext cx="3933319" cy="687881"/>
              <a:chOff x="3279913" y="909457"/>
              <a:chExt cx="3933319" cy="687881"/>
            </a:xfrm>
          </p:grpSpPr>
          <p:sp>
            <p:nvSpPr>
              <p:cNvPr id="10" name="矩形: 圆角 9"/>
              <p:cNvSpPr/>
              <p:nvPr/>
            </p:nvSpPr>
            <p:spPr>
              <a:xfrm>
                <a:off x="3279913" y="909457"/>
                <a:ext cx="3933319"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2236510"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可视密码学</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92" name="组合 191"/>
          <p:cNvGrpSpPr/>
          <p:nvPr/>
        </p:nvGrpSpPr>
        <p:grpSpPr>
          <a:xfrm>
            <a:off x="1024913" y="2415872"/>
            <a:ext cx="2690571" cy="2712643"/>
            <a:chOff x="1076853" y="5080315"/>
            <a:chExt cx="5054600" cy="2654149"/>
          </a:xfrm>
        </p:grpSpPr>
        <p:cxnSp>
          <p:nvCxnSpPr>
            <p:cNvPr id="193" name="直接连接符 192"/>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4" name="矩形: 圆角 193"/>
            <p:cNvSpPr/>
            <p:nvPr/>
          </p:nvSpPr>
          <p:spPr>
            <a:xfrm>
              <a:off x="1076853" y="5228959"/>
              <a:ext cx="5054600" cy="250550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95" name="矩形 194"/>
          <p:cNvSpPr/>
          <p:nvPr/>
        </p:nvSpPr>
        <p:spPr>
          <a:xfrm>
            <a:off x="1361227" y="3276196"/>
            <a:ext cx="2235640" cy="860107"/>
          </a:xfrm>
          <a:prstGeom prst="rect">
            <a:avLst/>
          </a:prstGeom>
        </p:spPr>
        <p:txBody>
          <a:bodyPr wrap="square">
            <a:spAutoFit/>
          </a:bodyPr>
          <a:lstStyle/>
          <a:p>
            <a:pPr fontAlgn="base">
              <a:lnSpc>
                <a:spcPct val="130000"/>
              </a:lnSpc>
              <a:spcAft>
                <a:spcPct val="0"/>
              </a:spcAft>
              <a:defRPr/>
            </a:pPr>
            <a:r>
              <a:rPr lang="en-US" altLang="zh-CN" sz="2000" dirty="0"/>
              <a:t>1994</a:t>
            </a:r>
            <a:r>
              <a:rPr lang="zh-CN" altLang="en-US" sz="2000" dirty="0"/>
              <a:t>年，</a:t>
            </a:r>
            <a:r>
              <a:rPr lang="en-US" altLang="zh-CN" sz="2000" dirty="0" err="1"/>
              <a:t>M.Naor</a:t>
            </a:r>
            <a:r>
              <a:rPr lang="zh-CN" altLang="en-US" sz="2000" dirty="0"/>
              <a:t>和</a:t>
            </a:r>
            <a:r>
              <a:rPr lang="en-US" altLang="zh-CN" sz="2000" dirty="0" err="1"/>
              <a:t>A.Shamir</a:t>
            </a:r>
            <a:r>
              <a:rPr lang="zh-CN" altLang="en-US" sz="2000" dirty="0"/>
              <a:t>提出。</a:t>
            </a:r>
          </a:p>
        </p:txBody>
      </p:sp>
      <p:grpSp>
        <p:nvGrpSpPr>
          <p:cNvPr id="196" name="组合 195"/>
          <p:cNvGrpSpPr/>
          <p:nvPr/>
        </p:nvGrpSpPr>
        <p:grpSpPr>
          <a:xfrm>
            <a:off x="4072242" y="2415872"/>
            <a:ext cx="3933319" cy="2712643"/>
            <a:chOff x="1076853" y="5080315"/>
            <a:chExt cx="5054600" cy="2654149"/>
          </a:xfrm>
        </p:grpSpPr>
        <p:cxnSp>
          <p:nvCxnSpPr>
            <p:cNvPr id="197" name="直接连接符 196"/>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8" name="矩形: 圆角 197"/>
            <p:cNvSpPr/>
            <p:nvPr/>
          </p:nvSpPr>
          <p:spPr>
            <a:xfrm>
              <a:off x="1076853" y="5228959"/>
              <a:ext cx="5054600" cy="250550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99" name="矩形 198"/>
          <p:cNvSpPr/>
          <p:nvPr/>
        </p:nvSpPr>
        <p:spPr>
          <a:xfrm>
            <a:off x="4259775" y="2607122"/>
            <a:ext cx="3549672" cy="2460545"/>
          </a:xfrm>
          <a:prstGeom prst="rect">
            <a:avLst/>
          </a:prstGeom>
        </p:spPr>
        <p:txBody>
          <a:bodyPr wrap="square">
            <a:spAutoFit/>
          </a:bodyPr>
          <a:lstStyle/>
          <a:p>
            <a:pPr fontAlgn="base">
              <a:lnSpc>
                <a:spcPct val="130000"/>
              </a:lnSpc>
              <a:spcAft>
                <a:spcPct val="0"/>
              </a:spcAft>
              <a:defRPr/>
            </a:pPr>
            <a:r>
              <a:rPr lang="zh-CN" altLang="en-US" sz="2000" dirty="0"/>
              <a:t>        其思想是把要隐藏的密钥信息通过算法隐藏到两个或多个子密钥图片中，每一张图片上都有随机分布的黑点和白点，把所有的图片叠加在一起，则能恢复出原有的信息。</a:t>
            </a:r>
          </a:p>
        </p:txBody>
      </p:sp>
      <p:grpSp>
        <p:nvGrpSpPr>
          <p:cNvPr id="203" name="组合 202"/>
          <p:cNvGrpSpPr/>
          <p:nvPr/>
        </p:nvGrpSpPr>
        <p:grpSpPr>
          <a:xfrm>
            <a:off x="8340113" y="2415872"/>
            <a:ext cx="2690571" cy="2712643"/>
            <a:chOff x="1076853" y="5080315"/>
            <a:chExt cx="5054600" cy="2654149"/>
          </a:xfrm>
        </p:grpSpPr>
        <p:cxnSp>
          <p:nvCxnSpPr>
            <p:cNvPr id="204" name="直接连接符 203"/>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05" name="矩形: 圆角 204"/>
            <p:cNvSpPr/>
            <p:nvPr/>
          </p:nvSpPr>
          <p:spPr>
            <a:xfrm>
              <a:off x="1076853" y="5228959"/>
              <a:ext cx="5054600" cy="250550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06" name="矩形 205"/>
          <p:cNvSpPr/>
          <p:nvPr/>
        </p:nvSpPr>
        <p:spPr>
          <a:xfrm>
            <a:off x="8540022" y="2607122"/>
            <a:ext cx="2290751" cy="2460545"/>
          </a:xfrm>
          <a:prstGeom prst="rect">
            <a:avLst/>
          </a:prstGeom>
        </p:spPr>
        <p:txBody>
          <a:bodyPr wrap="square">
            <a:spAutoFit/>
          </a:bodyPr>
          <a:lstStyle/>
          <a:p>
            <a:pPr fontAlgn="base">
              <a:lnSpc>
                <a:spcPct val="130000"/>
              </a:lnSpc>
              <a:spcAft>
                <a:spcPct val="0"/>
              </a:spcAft>
              <a:defRPr/>
            </a:pPr>
            <a:r>
              <a:rPr lang="zh-CN" altLang="en-US" sz="2000" dirty="0"/>
              <a:t>        主要特点：恢复秘密图像时不需要任何复杂的计算，直接以人的视觉系统就可以将秘密图像辨识出来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7" presetClass="entr" presetSubtype="1" fill="hold" nodeType="afterEffect">
                                  <p:stCondLst>
                                    <p:cond delay="0"/>
                                  </p:stCondLst>
                                  <p:childTnLst>
                                    <p:set>
                                      <p:cBhvr>
                                        <p:cTn id="12" dur="1" fill="hold">
                                          <p:stCondLst>
                                            <p:cond delay="0"/>
                                          </p:stCondLst>
                                        </p:cTn>
                                        <p:tgtEl>
                                          <p:spTgt spid="192"/>
                                        </p:tgtEl>
                                        <p:attrNameLst>
                                          <p:attrName>style.visibility</p:attrName>
                                        </p:attrNameLst>
                                      </p:cBhvr>
                                      <p:to>
                                        <p:strVal val="visible"/>
                                      </p:to>
                                    </p:set>
                                    <p:anim calcmode="lin" valueType="num">
                                      <p:cBhvr>
                                        <p:cTn id="13" dur="500" fill="hold"/>
                                        <p:tgtEl>
                                          <p:spTgt spid="192"/>
                                        </p:tgtEl>
                                        <p:attrNameLst>
                                          <p:attrName>ppt_x</p:attrName>
                                        </p:attrNameLst>
                                      </p:cBhvr>
                                      <p:tavLst>
                                        <p:tav tm="0">
                                          <p:val>
                                            <p:strVal val="#ppt_x"/>
                                          </p:val>
                                        </p:tav>
                                        <p:tav tm="100000">
                                          <p:val>
                                            <p:strVal val="#ppt_x"/>
                                          </p:val>
                                        </p:tav>
                                      </p:tavLst>
                                    </p:anim>
                                    <p:anim calcmode="lin" valueType="num">
                                      <p:cBhvr>
                                        <p:cTn id="14" dur="500" fill="hold"/>
                                        <p:tgtEl>
                                          <p:spTgt spid="192"/>
                                        </p:tgtEl>
                                        <p:attrNameLst>
                                          <p:attrName>ppt_y</p:attrName>
                                        </p:attrNameLst>
                                      </p:cBhvr>
                                      <p:tavLst>
                                        <p:tav tm="0">
                                          <p:val>
                                            <p:strVal val="#ppt_y-#ppt_h/2"/>
                                          </p:val>
                                        </p:tav>
                                        <p:tav tm="100000">
                                          <p:val>
                                            <p:strVal val="#ppt_y"/>
                                          </p:val>
                                        </p:tav>
                                      </p:tavLst>
                                    </p:anim>
                                    <p:anim calcmode="lin" valueType="num">
                                      <p:cBhvr>
                                        <p:cTn id="15" dur="500" fill="hold"/>
                                        <p:tgtEl>
                                          <p:spTgt spid="192"/>
                                        </p:tgtEl>
                                        <p:attrNameLst>
                                          <p:attrName>ppt_w</p:attrName>
                                        </p:attrNameLst>
                                      </p:cBhvr>
                                      <p:tavLst>
                                        <p:tav tm="0">
                                          <p:val>
                                            <p:strVal val="#ppt_w"/>
                                          </p:val>
                                        </p:tav>
                                        <p:tav tm="100000">
                                          <p:val>
                                            <p:strVal val="#ppt_w"/>
                                          </p:val>
                                        </p:tav>
                                      </p:tavLst>
                                    </p:anim>
                                    <p:anim calcmode="lin" valueType="num">
                                      <p:cBhvr>
                                        <p:cTn id="16" dur="500" fill="hold"/>
                                        <p:tgtEl>
                                          <p:spTgt spid="192"/>
                                        </p:tgtEl>
                                        <p:attrNameLst>
                                          <p:attrName>ppt_h</p:attrName>
                                        </p:attrNameLst>
                                      </p:cBhvr>
                                      <p:tavLst>
                                        <p:tav tm="0">
                                          <p:val>
                                            <p:fltVal val="0"/>
                                          </p:val>
                                        </p:tav>
                                        <p:tav tm="100000">
                                          <p:val>
                                            <p:strVal val="#ppt_h"/>
                                          </p:val>
                                        </p:tav>
                                      </p:tavLst>
                                    </p:anim>
                                  </p:childTnLst>
                                </p:cTn>
                              </p:par>
                              <p:par>
                                <p:cTn id="17" presetID="22" presetClass="entr" presetSubtype="4" fill="hold" grpId="0" nodeType="withEffect">
                                  <p:stCondLst>
                                    <p:cond delay="0"/>
                                  </p:stCondLst>
                                  <p:childTnLst>
                                    <p:set>
                                      <p:cBhvr>
                                        <p:cTn id="18" dur="1" fill="hold">
                                          <p:stCondLst>
                                            <p:cond delay="0"/>
                                          </p:stCondLst>
                                        </p:cTn>
                                        <p:tgtEl>
                                          <p:spTgt spid="195"/>
                                        </p:tgtEl>
                                        <p:attrNameLst>
                                          <p:attrName>style.visibility</p:attrName>
                                        </p:attrNameLst>
                                      </p:cBhvr>
                                      <p:to>
                                        <p:strVal val="visible"/>
                                      </p:to>
                                    </p:set>
                                    <p:animEffect transition="in" filter="wipe(down)">
                                      <p:cBhvr>
                                        <p:cTn id="19" dur="650"/>
                                        <p:tgtEl>
                                          <p:spTgt spid="195"/>
                                        </p:tgtEl>
                                      </p:cBhvr>
                                    </p:animEffect>
                                  </p:childTnLst>
                                </p:cTn>
                              </p:par>
                            </p:childTnLst>
                          </p:cTn>
                        </p:par>
                        <p:par>
                          <p:cTn id="20" fill="hold">
                            <p:stCondLst>
                              <p:cond delay="1500"/>
                            </p:stCondLst>
                            <p:childTnLst>
                              <p:par>
                                <p:cTn id="21" presetID="17" presetClass="entr" presetSubtype="1" fill="hold" nodeType="afterEffect">
                                  <p:stCondLst>
                                    <p:cond delay="0"/>
                                  </p:stCondLst>
                                  <p:childTnLst>
                                    <p:set>
                                      <p:cBhvr>
                                        <p:cTn id="22" dur="1" fill="hold">
                                          <p:stCondLst>
                                            <p:cond delay="0"/>
                                          </p:stCondLst>
                                        </p:cTn>
                                        <p:tgtEl>
                                          <p:spTgt spid="196"/>
                                        </p:tgtEl>
                                        <p:attrNameLst>
                                          <p:attrName>style.visibility</p:attrName>
                                        </p:attrNameLst>
                                      </p:cBhvr>
                                      <p:to>
                                        <p:strVal val="visible"/>
                                      </p:to>
                                    </p:set>
                                    <p:anim calcmode="lin" valueType="num">
                                      <p:cBhvr>
                                        <p:cTn id="23" dur="500" fill="hold"/>
                                        <p:tgtEl>
                                          <p:spTgt spid="196"/>
                                        </p:tgtEl>
                                        <p:attrNameLst>
                                          <p:attrName>ppt_x</p:attrName>
                                        </p:attrNameLst>
                                      </p:cBhvr>
                                      <p:tavLst>
                                        <p:tav tm="0">
                                          <p:val>
                                            <p:strVal val="#ppt_x"/>
                                          </p:val>
                                        </p:tav>
                                        <p:tav tm="100000">
                                          <p:val>
                                            <p:strVal val="#ppt_x"/>
                                          </p:val>
                                        </p:tav>
                                      </p:tavLst>
                                    </p:anim>
                                    <p:anim calcmode="lin" valueType="num">
                                      <p:cBhvr>
                                        <p:cTn id="24" dur="500" fill="hold"/>
                                        <p:tgtEl>
                                          <p:spTgt spid="196"/>
                                        </p:tgtEl>
                                        <p:attrNameLst>
                                          <p:attrName>ppt_y</p:attrName>
                                        </p:attrNameLst>
                                      </p:cBhvr>
                                      <p:tavLst>
                                        <p:tav tm="0">
                                          <p:val>
                                            <p:strVal val="#ppt_y-#ppt_h/2"/>
                                          </p:val>
                                        </p:tav>
                                        <p:tav tm="100000">
                                          <p:val>
                                            <p:strVal val="#ppt_y"/>
                                          </p:val>
                                        </p:tav>
                                      </p:tavLst>
                                    </p:anim>
                                    <p:anim calcmode="lin" valueType="num">
                                      <p:cBhvr>
                                        <p:cTn id="25" dur="500" fill="hold"/>
                                        <p:tgtEl>
                                          <p:spTgt spid="196"/>
                                        </p:tgtEl>
                                        <p:attrNameLst>
                                          <p:attrName>ppt_w</p:attrName>
                                        </p:attrNameLst>
                                      </p:cBhvr>
                                      <p:tavLst>
                                        <p:tav tm="0">
                                          <p:val>
                                            <p:strVal val="#ppt_w"/>
                                          </p:val>
                                        </p:tav>
                                        <p:tav tm="100000">
                                          <p:val>
                                            <p:strVal val="#ppt_w"/>
                                          </p:val>
                                        </p:tav>
                                      </p:tavLst>
                                    </p:anim>
                                    <p:anim calcmode="lin" valueType="num">
                                      <p:cBhvr>
                                        <p:cTn id="26" dur="500" fill="hold"/>
                                        <p:tgtEl>
                                          <p:spTgt spid="196"/>
                                        </p:tgtEl>
                                        <p:attrNameLst>
                                          <p:attrName>ppt_h</p:attrName>
                                        </p:attrNameLst>
                                      </p:cBhvr>
                                      <p:tavLst>
                                        <p:tav tm="0">
                                          <p:val>
                                            <p:fltVal val="0"/>
                                          </p:val>
                                        </p:tav>
                                        <p:tav tm="100000">
                                          <p:val>
                                            <p:strVal val="#ppt_h"/>
                                          </p:val>
                                        </p:tav>
                                      </p:tavLst>
                                    </p:anim>
                                  </p:childTnLst>
                                </p:cTn>
                              </p:par>
                              <p:par>
                                <p:cTn id="27" presetID="22" presetClass="entr" presetSubtype="4" fill="hold" grpId="0" nodeType="withEffect">
                                  <p:stCondLst>
                                    <p:cond delay="0"/>
                                  </p:stCondLst>
                                  <p:childTnLst>
                                    <p:set>
                                      <p:cBhvr>
                                        <p:cTn id="28" dur="1" fill="hold">
                                          <p:stCondLst>
                                            <p:cond delay="0"/>
                                          </p:stCondLst>
                                        </p:cTn>
                                        <p:tgtEl>
                                          <p:spTgt spid="199"/>
                                        </p:tgtEl>
                                        <p:attrNameLst>
                                          <p:attrName>style.visibility</p:attrName>
                                        </p:attrNameLst>
                                      </p:cBhvr>
                                      <p:to>
                                        <p:strVal val="visible"/>
                                      </p:to>
                                    </p:set>
                                    <p:animEffect transition="in" filter="wipe(down)">
                                      <p:cBhvr>
                                        <p:cTn id="29" dur="650"/>
                                        <p:tgtEl>
                                          <p:spTgt spid="199"/>
                                        </p:tgtEl>
                                      </p:cBhvr>
                                    </p:animEffect>
                                  </p:childTnLst>
                                </p:cTn>
                              </p:par>
                            </p:childTnLst>
                          </p:cTn>
                        </p:par>
                        <p:par>
                          <p:cTn id="30" fill="hold">
                            <p:stCondLst>
                              <p:cond delay="2000"/>
                            </p:stCondLst>
                            <p:childTnLst>
                              <p:par>
                                <p:cTn id="31" presetID="17" presetClass="entr" presetSubtype="1" fill="hold" nodeType="afterEffect">
                                  <p:stCondLst>
                                    <p:cond delay="0"/>
                                  </p:stCondLst>
                                  <p:childTnLst>
                                    <p:set>
                                      <p:cBhvr>
                                        <p:cTn id="32" dur="1" fill="hold">
                                          <p:stCondLst>
                                            <p:cond delay="0"/>
                                          </p:stCondLst>
                                        </p:cTn>
                                        <p:tgtEl>
                                          <p:spTgt spid="203"/>
                                        </p:tgtEl>
                                        <p:attrNameLst>
                                          <p:attrName>style.visibility</p:attrName>
                                        </p:attrNameLst>
                                      </p:cBhvr>
                                      <p:to>
                                        <p:strVal val="visible"/>
                                      </p:to>
                                    </p:set>
                                    <p:anim calcmode="lin" valueType="num">
                                      <p:cBhvr>
                                        <p:cTn id="33" dur="500" fill="hold"/>
                                        <p:tgtEl>
                                          <p:spTgt spid="203"/>
                                        </p:tgtEl>
                                        <p:attrNameLst>
                                          <p:attrName>ppt_x</p:attrName>
                                        </p:attrNameLst>
                                      </p:cBhvr>
                                      <p:tavLst>
                                        <p:tav tm="0">
                                          <p:val>
                                            <p:strVal val="#ppt_x"/>
                                          </p:val>
                                        </p:tav>
                                        <p:tav tm="100000">
                                          <p:val>
                                            <p:strVal val="#ppt_x"/>
                                          </p:val>
                                        </p:tav>
                                      </p:tavLst>
                                    </p:anim>
                                    <p:anim calcmode="lin" valueType="num">
                                      <p:cBhvr>
                                        <p:cTn id="34" dur="500" fill="hold"/>
                                        <p:tgtEl>
                                          <p:spTgt spid="203"/>
                                        </p:tgtEl>
                                        <p:attrNameLst>
                                          <p:attrName>ppt_y</p:attrName>
                                        </p:attrNameLst>
                                      </p:cBhvr>
                                      <p:tavLst>
                                        <p:tav tm="0">
                                          <p:val>
                                            <p:strVal val="#ppt_y-#ppt_h/2"/>
                                          </p:val>
                                        </p:tav>
                                        <p:tav tm="100000">
                                          <p:val>
                                            <p:strVal val="#ppt_y"/>
                                          </p:val>
                                        </p:tav>
                                      </p:tavLst>
                                    </p:anim>
                                    <p:anim calcmode="lin" valueType="num">
                                      <p:cBhvr>
                                        <p:cTn id="35" dur="500" fill="hold"/>
                                        <p:tgtEl>
                                          <p:spTgt spid="203"/>
                                        </p:tgtEl>
                                        <p:attrNameLst>
                                          <p:attrName>ppt_w</p:attrName>
                                        </p:attrNameLst>
                                      </p:cBhvr>
                                      <p:tavLst>
                                        <p:tav tm="0">
                                          <p:val>
                                            <p:strVal val="#ppt_w"/>
                                          </p:val>
                                        </p:tav>
                                        <p:tav tm="100000">
                                          <p:val>
                                            <p:strVal val="#ppt_w"/>
                                          </p:val>
                                        </p:tav>
                                      </p:tavLst>
                                    </p:anim>
                                    <p:anim calcmode="lin" valueType="num">
                                      <p:cBhvr>
                                        <p:cTn id="36" dur="500" fill="hold"/>
                                        <p:tgtEl>
                                          <p:spTgt spid="203"/>
                                        </p:tgtEl>
                                        <p:attrNameLst>
                                          <p:attrName>ppt_h</p:attrName>
                                        </p:attrNameLst>
                                      </p:cBhvr>
                                      <p:tavLst>
                                        <p:tav tm="0">
                                          <p:val>
                                            <p:fltVal val="0"/>
                                          </p:val>
                                        </p:tav>
                                        <p:tav tm="100000">
                                          <p:val>
                                            <p:strVal val="#ppt_h"/>
                                          </p:val>
                                        </p:tav>
                                      </p:tavLst>
                                    </p:anim>
                                  </p:childTnLst>
                                </p:cTn>
                              </p:par>
                              <p:par>
                                <p:cTn id="37" presetID="22" presetClass="entr" presetSubtype="4" fill="hold" grpId="0" nodeType="withEffect">
                                  <p:stCondLst>
                                    <p:cond delay="0"/>
                                  </p:stCondLst>
                                  <p:childTnLst>
                                    <p:set>
                                      <p:cBhvr>
                                        <p:cTn id="38" dur="1" fill="hold">
                                          <p:stCondLst>
                                            <p:cond delay="0"/>
                                          </p:stCondLst>
                                        </p:cTn>
                                        <p:tgtEl>
                                          <p:spTgt spid="206"/>
                                        </p:tgtEl>
                                        <p:attrNameLst>
                                          <p:attrName>style.visibility</p:attrName>
                                        </p:attrNameLst>
                                      </p:cBhvr>
                                      <p:to>
                                        <p:strVal val="visible"/>
                                      </p:to>
                                    </p:set>
                                    <p:animEffect transition="in" filter="wipe(down)">
                                      <p:cBhvr>
                                        <p:cTn id="39" dur="650"/>
                                        <p:tgtEl>
                                          <p:spTgt spid="2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 grpId="0"/>
      <p:bldP spid="199" grpId="0"/>
      <p:bldP spid="20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3610096" y="664139"/>
            <a:ext cx="4971808" cy="1109044"/>
            <a:chOff x="3279913" y="488294"/>
            <a:chExt cx="4971808" cy="1109044"/>
          </a:xfrm>
        </p:grpSpPr>
        <p:grpSp>
          <p:nvGrpSpPr>
            <p:cNvPr id="14" name="组合 13"/>
            <p:cNvGrpSpPr/>
            <p:nvPr/>
          </p:nvGrpSpPr>
          <p:grpSpPr>
            <a:xfrm>
              <a:off x="3279913" y="909457"/>
              <a:ext cx="4971808" cy="687881"/>
              <a:chOff x="3279913" y="909457"/>
              <a:chExt cx="4971808" cy="687881"/>
            </a:xfrm>
          </p:grpSpPr>
          <p:sp>
            <p:nvSpPr>
              <p:cNvPr id="10" name="矩形: 圆角 9"/>
              <p:cNvSpPr/>
              <p:nvPr/>
            </p:nvSpPr>
            <p:spPr>
              <a:xfrm>
                <a:off x="3279913" y="909457"/>
                <a:ext cx="497180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3297698"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可视密码学举例</a:t>
                </a:r>
                <a:r>
                  <a:rPr lang="en-US" altLang="zh-CN" sz="3200" dirty="0">
                    <a:solidFill>
                      <a:schemeClr val="bg1"/>
                    </a:solidFill>
                    <a:effectLst>
                      <a:outerShdw blurRad="38100" dist="38100" dir="2700000" algn="tl">
                        <a:srgbClr val="000000">
                          <a:alpha val="43137"/>
                        </a:srgbClr>
                      </a:outerShdw>
                    </a:effectLst>
                    <a:ea typeface="思源黑体 CN Heavy" panose="020B0A00000000000000" pitchFamily="34" charset="-122"/>
                    <a:sym typeface="+mn-ea"/>
                  </a:rPr>
                  <a:t>1</a:t>
                </a:r>
                <a:endParaRPr lang="zh-CN" altLang="en-US" sz="3200" noProof="0" dirty="0">
                  <a:ln>
                    <a:noFill/>
                  </a:ln>
                  <a:solidFill>
                    <a:srgbClr val="FFFF00"/>
                  </a:solidFill>
                  <a:effectLst>
                    <a:outerShdw blurRad="38100" dist="38100" dir="2700000" algn="tl">
                      <a:srgbClr val="000000">
                        <a:alpha val="43137"/>
                      </a:srgbClr>
                    </a:outerShdw>
                  </a:effectLst>
                  <a:uLnTx/>
                  <a:uFillTx/>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179" name="Picture 4" descr="(2,2)方案"/>
          <p:cNvPicPr>
            <a:picLocks noChangeAspect="1"/>
          </p:cNvPicPr>
          <p:nvPr/>
        </p:nvPicPr>
        <p:blipFill>
          <a:blip r:embed="rId4">
            <a:grayscl/>
          </a:blip>
          <a:stretch>
            <a:fillRect/>
          </a:stretch>
        </p:blipFill>
        <p:spPr>
          <a:xfrm>
            <a:off x="654144" y="2315084"/>
            <a:ext cx="10883712" cy="2769734"/>
          </a:xfrm>
          <a:prstGeom prst="rect">
            <a:avLst/>
          </a:prstGeom>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179"/>
                                        </p:tgtEl>
                                        <p:attrNameLst>
                                          <p:attrName>style.visibility</p:attrName>
                                        </p:attrNameLst>
                                      </p:cBhvr>
                                      <p:to>
                                        <p:strVal val="visible"/>
                                      </p:to>
                                    </p:set>
                                    <p:anim calcmode="lin" valueType="num">
                                      <p:cBhvr>
                                        <p:cTn id="13" dur="500" fill="hold"/>
                                        <p:tgtEl>
                                          <p:spTgt spid="179"/>
                                        </p:tgtEl>
                                        <p:attrNameLst>
                                          <p:attrName>ppt_w</p:attrName>
                                        </p:attrNameLst>
                                      </p:cBhvr>
                                      <p:tavLst>
                                        <p:tav tm="0">
                                          <p:val>
                                            <p:fltVal val="0"/>
                                          </p:val>
                                        </p:tav>
                                        <p:tav tm="100000">
                                          <p:val>
                                            <p:strVal val="#ppt_w"/>
                                          </p:val>
                                        </p:tav>
                                      </p:tavLst>
                                    </p:anim>
                                    <p:anim calcmode="lin" valueType="num">
                                      <p:cBhvr>
                                        <p:cTn id="14" dur="500" fill="hold"/>
                                        <p:tgtEl>
                                          <p:spTgt spid="179"/>
                                        </p:tgtEl>
                                        <p:attrNameLst>
                                          <p:attrName>ppt_h</p:attrName>
                                        </p:attrNameLst>
                                      </p:cBhvr>
                                      <p:tavLst>
                                        <p:tav tm="0">
                                          <p:val>
                                            <p:fltVal val="0"/>
                                          </p:val>
                                        </p:tav>
                                        <p:tav tm="100000">
                                          <p:val>
                                            <p:strVal val="#ppt_h"/>
                                          </p:val>
                                        </p:tav>
                                      </p:tavLst>
                                    </p:anim>
                                    <p:animEffect transition="in" filter="fade">
                                      <p:cBhvr>
                                        <p:cTn id="15" dur="500"/>
                                        <p:tgtEl>
                                          <p:spTgt spid="1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3735810" y="664139"/>
            <a:ext cx="4720380" cy="1109044"/>
            <a:chOff x="3279913" y="488294"/>
            <a:chExt cx="4720380" cy="1109044"/>
          </a:xfrm>
        </p:grpSpPr>
        <p:grpSp>
          <p:nvGrpSpPr>
            <p:cNvPr id="14" name="组合 13"/>
            <p:cNvGrpSpPr/>
            <p:nvPr/>
          </p:nvGrpSpPr>
          <p:grpSpPr>
            <a:xfrm>
              <a:off x="3279913" y="909457"/>
              <a:ext cx="4720380" cy="687881"/>
              <a:chOff x="3279913" y="909457"/>
              <a:chExt cx="4720380" cy="687881"/>
            </a:xfrm>
          </p:grpSpPr>
          <p:sp>
            <p:nvSpPr>
              <p:cNvPr id="10" name="矩形: 圆角 9"/>
              <p:cNvSpPr/>
              <p:nvPr/>
            </p:nvSpPr>
            <p:spPr>
              <a:xfrm>
                <a:off x="3279913" y="909457"/>
                <a:ext cx="4720380"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3057247"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可视密码的原理</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pSp>
        <p:nvGrpSpPr>
          <p:cNvPr id="180" name="组合 179"/>
          <p:cNvGrpSpPr/>
          <p:nvPr/>
        </p:nvGrpSpPr>
        <p:grpSpPr>
          <a:xfrm>
            <a:off x="2675549" y="2373520"/>
            <a:ext cx="2871779" cy="3147646"/>
            <a:chOff x="1419126" y="2735782"/>
            <a:chExt cx="3318781" cy="3637587"/>
          </a:xfrm>
        </p:grpSpPr>
        <p:grpSp>
          <p:nvGrpSpPr>
            <p:cNvPr id="181" name="组合 180"/>
            <p:cNvGrpSpPr/>
            <p:nvPr/>
          </p:nvGrpSpPr>
          <p:grpSpPr>
            <a:xfrm>
              <a:off x="1419126" y="2735782"/>
              <a:ext cx="3318781" cy="3637587"/>
              <a:chOff x="1980913" y="3125907"/>
              <a:chExt cx="3318781" cy="3637587"/>
            </a:xfrm>
          </p:grpSpPr>
          <p:sp>
            <p:nvSpPr>
              <p:cNvPr id="183" name="椭圆 182"/>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50000"/>
                  </a:lnSpc>
                </a:pPr>
                <a:endParaRPr lang="zh-CN" altLang="en-US" sz="2000" dirty="0"/>
              </a:p>
            </p:txBody>
          </p:sp>
          <p:pic>
            <p:nvPicPr>
              <p:cNvPr id="184" name="图片 183"/>
              <p:cNvPicPr>
                <a:picLocks noChangeAspect="1"/>
              </p:cNvPicPr>
              <p:nvPr/>
            </p:nvPicPr>
            <p:blipFill>
              <a:blip r:embed="rId4"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82" name="矩形 181"/>
            <p:cNvSpPr/>
            <p:nvPr/>
          </p:nvSpPr>
          <p:spPr>
            <a:xfrm>
              <a:off x="1867798" y="3190521"/>
              <a:ext cx="2601314" cy="2026132"/>
            </a:xfrm>
            <a:prstGeom prst="rect">
              <a:avLst/>
            </a:prstGeom>
          </p:spPr>
          <p:txBody>
            <a:bodyPr wrap="square">
              <a:spAutoFit/>
            </a:bodyPr>
            <a:lstStyle/>
            <a:p>
              <a:pPr algn="ctr" fontAlgn="base">
                <a:lnSpc>
                  <a:spcPct val="150000"/>
                </a:lnSpc>
                <a:spcAft>
                  <a:spcPct val="0"/>
                </a:spcAft>
                <a:defRPr/>
              </a:pPr>
              <a:r>
                <a:rPr lang="zh-CN" altLang="en-US" sz="2400" dirty="0">
                  <a:solidFill>
                    <a:schemeClr val="tx1">
                      <a:lumMod val="85000"/>
                      <a:lumOff val="15000"/>
                    </a:schemeClr>
                  </a:solidFill>
                </a:rPr>
                <a:t>原始文字是白底黑字，视为</a:t>
              </a:r>
            </a:p>
            <a:p>
              <a:pPr algn="ctr" fontAlgn="base">
                <a:lnSpc>
                  <a:spcPct val="150000"/>
                </a:lnSpc>
                <a:spcAft>
                  <a:spcPct val="0"/>
                </a:spcAft>
                <a:defRPr/>
              </a:pPr>
              <a:r>
                <a:rPr lang="zh-CN" altLang="en-US" sz="2400" dirty="0">
                  <a:solidFill>
                    <a:schemeClr val="tx1">
                      <a:lumMod val="85000"/>
                      <a:lumOff val="15000"/>
                    </a:schemeClr>
                  </a:solidFill>
                </a:rPr>
                <a:t>一个二值图像</a:t>
              </a:r>
            </a:p>
          </p:txBody>
        </p:sp>
      </p:grpSp>
      <p:grpSp>
        <p:nvGrpSpPr>
          <p:cNvPr id="185" name="组合 184"/>
          <p:cNvGrpSpPr/>
          <p:nvPr/>
        </p:nvGrpSpPr>
        <p:grpSpPr>
          <a:xfrm>
            <a:off x="6633476" y="2368797"/>
            <a:ext cx="2871779" cy="3147646"/>
            <a:chOff x="1419126" y="2735782"/>
            <a:chExt cx="3318781" cy="3637587"/>
          </a:xfrm>
        </p:grpSpPr>
        <p:grpSp>
          <p:nvGrpSpPr>
            <p:cNvPr id="186" name="组合 185"/>
            <p:cNvGrpSpPr/>
            <p:nvPr/>
          </p:nvGrpSpPr>
          <p:grpSpPr>
            <a:xfrm>
              <a:off x="1419126" y="2735782"/>
              <a:ext cx="3318781" cy="3637587"/>
              <a:chOff x="1980913" y="3125907"/>
              <a:chExt cx="3318781" cy="3637587"/>
            </a:xfrm>
          </p:grpSpPr>
          <p:sp>
            <p:nvSpPr>
              <p:cNvPr id="188" name="椭圆 187"/>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50000"/>
                  </a:lnSpc>
                </a:pPr>
                <a:endParaRPr lang="zh-CN" altLang="en-US" sz="2000" dirty="0"/>
              </a:p>
            </p:txBody>
          </p:sp>
          <p:pic>
            <p:nvPicPr>
              <p:cNvPr id="189" name="图片 188"/>
              <p:cNvPicPr>
                <a:picLocks noChangeAspect="1"/>
              </p:cNvPicPr>
              <p:nvPr/>
            </p:nvPicPr>
            <p:blipFill>
              <a:blip r:embed="rId4"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87" name="矩形 186"/>
            <p:cNvSpPr/>
            <p:nvPr/>
          </p:nvSpPr>
          <p:spPr>
            <a:xfrm>
              <a:off x="1623768" y="3162024"/>
              <a:ext cx="2903958" cy="2666040"/>
            </a:xfrm>
            <a:prstGeom prst="rect">
              <a:avLst/>
            </a:prstGeom>
          </p:spPr>
          <p:txBody>
            <a:bodyPr wrap="square">
              <a:spAutoFit/>
            </a:bodyPr>
            <a:lstStyle/>
            <a:p>
              <a:pPr algn="ctr" fontAlgn="base">
                <a:lnSpc>
                  <a:spcPct val="150000"/>
                </a:lnSpc>
                <a:spcAft>
                  <a:spcPct val="0"/>
                </a:spcAft>
                <a:defRPr/>
              </a:pPr>
              <a:r>
                <a:rPr lang="zh-CN" altLang="en-US" sz="2400" dirty="0">
                  <a:solidFill>
                    <a:schemeClr val="tx1">
                      <a:lumMod val="85000"/>
                      <a:lumOff val="15000"/>
                    </a:schemeClr>
                  </a:solidFill>
                </a:rPr>
                <a:t>把每一个象素</a:t>
              </a:r>
              <a:endParaRPr lang="en-US" altLang="zh-CN" sz="2400" dirty="0">
                <a:solidFill>
                  <a:schemeClr val="tx1">
                    <a:lumMod val="85000"/>
                    <a:lumOff val="15000"/>
                  </a:schemeClr>
                </a:solidFill>
              </a:endParaRPr>
            </a:p>
            <a:p>
              <a:pPr algn="ctr" fontAlgn="base">
                <a:lnSpc>
                  <a:spcPct val="150000"/>
                </a:lnSpc>
                <a:spcAft>
                  <a:spcPct val="0"/>
                </a:spcAft>
                <a:defRPr/>
              </a:pPr>
              <a:r>
                <a:rPr lang="zh-CN" altLang="en-US" sz="2400" dirty="0">
                  <a:solidFill>
                    <a:schemeClr val="tx1">
                      <a:lumMod val="85000"/>
                      <a:lumOff val="15000"/>
                    </a:schemeClr>
                  </a:solidFill>
                </a:rPr>
                <a:t>扩展为</a:t>
              </a:r>
              <a:r>
                <a:rPr lang="en-US" altLang="zh-CN" sz="2400" dirty="0">
                  <a:solidFill>
                    <a:schemeClr val="tx1">
                      <a:lumMod val="85000"/>
                      <a:lumOff val="15000"/>
                    </a:schemeClr>
                  </a:solidFill>
                </a:rPr>
                <a:t>2×2</a:t>
              </a:r>
              <a:r>
                <a:rPr lang="zh-CN" altLang="en-US" sz="2400" dirty="0">
                  <a:solidFill>
                    <a:schemeClr val="tx1">
                      <a:lumMod val="85000"/>
                      <a:lumOff val="15000"/>
                    </a:schemeClr>
                  </a:solidFill>
                </a:rPr>
                <a:t>（或</a:t>
              </a:r>
              <a:r>
                <a:rPr lang="en-US" altLang="zh-CN" sz="2400" dirty="0" err="1">
                  <a:solidFill>
                    <a:schemeClr val="tx1">
                      <a:lumMod val="85000"/>
                      <a:lumOff val="15000"/>
                    </a:schemeClr>
                  </a:solidFill>
                </a:rPr>
                <a:t>n×n</a:t>
              </a:r>
              <a:r>
                <a:rPr lang="zh-CN" altLang="en-US" sz="2400" dirty="0">
                  <a:solidFill>
                    <a:schemeClr val="tx1">
                      <a:lumMod val="85000"/>
                      <a:lumOff val="15000"/>
                    </a:schemeClr>
                  </a:solidFill>
                </a:rPr>
                <a:t>）</a:t>
              </a:r>
              <a:r>
                <a:rPr lang="zh-CN" altLang="en-US" sz="2400" dirty="0">
                  <a:solidFill>
                    <a:schemeClr val="tx1">
                      <a:lumMod val="85000"/>
                      <a:lumOff val="15000"/>
                    </a:schemeClr>
                  </a:solidFill>
                  <a:sym typeface="+mn-ea"/>
                </a:rPr>
                <a:t>的图块</a:t>
              </a:r>
              <a:endParaRPr lang="en-US" altLang="zh-CN" sz="2400" dirty="0">
                <a:solidFill>
                  <a:schemeClr val="tx1">
                    <a:lumMod val="85000"/>
                    <a:lumOff val="15000"/>
                  </a:schemeClr>
                </a:solidFill>
              </a:endParaRPr>
            </a:p>
            <a:p>
              <a:pPr algn="ctr" fontAlgn="base">
                <a:lnSpc>
                  <a:spcPct val="150000"/>
                </a:lnSpc>
                <a:spcAft>
                  <a:spcPct val="0"/>
                </a:spcAft>
                <a:defRPr/>
              </a:pPr>
              <a:endParaRPr lang="zh-CN" altLang="en-US" sz="2400" dirty="0">
                <a:solidFill>
                  <a:schemeClr val="tx1">
                    <a:lumMod val="85000"/>
                    <a:lumOff val="15000"/>
                  </a:schemeClr>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8" presetClass="entr" presetSubtype="3" fill="hold" nodeType="afterEffect">
                                  <p:stCondLst>
                                    <p:cond delay="0"/>
                                  </p:stCondLst>
                                  <p:childTnLst>
                                    <p:set>
                                      <p:cBhvr>
                                        <p:cTn id="12" dur="1" fill="hold">
                                          <p:stCondLst>
                                            <p:cond delay="0"/>
                                          </p:stCondLst>
                                        </p:cTn>
                                        <p:tgtEl>
                                          <p:spTgt spid="180"/>
                                        </p:tgtEl>
                                        <p:attrNameLst>
                                          <p:attrName>style.visibility</p:attrName>
                                        </p:attrNameLst>
                                      </p:cBhvr>
                                      <p:to>
                                        <p:strVal val="visible"/>
                                      </p:to>
                                    </p:set>
                                    <p:animEffect transition="in" filter="strips(upRight)">
                                      <p:cBhvr>
                                        <p:cTn id="13" dur="500"/>
                                        <p:tgtEl>
                                          <p:spTgt spid="180"/>
                                        </p:tgtEl>
                                      </p:cBhvr>
                                    </p:animEffect>
                                  </p:childTnLst>
                                </p:cTn>
                              </p:par>
                            </p:childTnLst>
                          </p:cTn>
                        </p:par>
                        <p:par>
                          <p:cTn id="14" fill="hold">
                            <p:stCondLst>
                              <p:cond delay="1500"/>
                            </p:stCondLst>
                            <p:childTnLst>
                              <p:par>
                                <p:cTn id="15" presetID="18" presetClass="entr" presetSubtype="12" fill="hold" nodeType="afterEffect">
                                  <p:stCondLst>
                                    <p:cond delay="0"/>
                                  </p:stCondLst>
                                  <p:childTnLst>
                                    <p:set>
                                      <p:cBhvr>
                                        <p:cTn id="16" dur="1" fill="hold">
                                          <p:stCondLst>
                                            <p:cond delay="0"/>
                                          </p:stCondLst>
                                        </p:cTn>
                                        <p:tgtEl>
                                          <p:spTgt spid="185"/>
                                        </p:tgtEl>
                                        <p:attrNameLst>
                                          <p:attrName>style.visibility</p:attrName>
                                        </p:attrNameLst>
                                      </p:cBhvr>
                                      <p:to>
                                        <p:strVal val="visible"/>
                                      </p:to>
                                    </p:set>
                                    <p:animEffect transition="in" filter="strips(downLeft)">
                                      <p:cBhvr>
                                        <p:cTn id="17" dur="500"/>
                                        <p:tgtEl>
                                          <p:spTgt spid="1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3735810" y="664139"/>
            <a:ext cx="4720380" cy="1109044"/>
            <a:chOff x="3279913" y="488294"/>
            <a:chExt cx="4720380" cy="1109044"/>
          </a:xfrm>
        </p:grpSpPr>
        <p:grpSp>
          <p:nvGrpSpPr>
            <p:cNvPr id="14" name="组合 13"/>
            <p:cNvGrpSpPr/>
            <p:nvPr/>
          </p:nvGrpSpPr>
          <p:grpSpPr>
            <a:xfrm>
              <a:off x="3279913" y="909457"/>
              <a:ext cx="4720380" cy="687881"/>
              <a:chOff x="3279913" y="909457"/>
              <a:chExt cx="4720380" cy="687881"/>
            </a:xfrm>
          </p:grpSpPr>
          <p:sp>
            <p:nvSpPr>
              <p:cNvPr id="10" name="矩形: 圆角 9"/>
              <p:cNvSpPr/>
              <p:nvPr/>
            </p:nvSpPr>
            <p:spPr>
              <a:xfrm>
                <a:off x="3279913" y="909457"/>
                <a:ext cx="4720380"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4648956" y="1032190"/>
                <a:ext cx="3057247"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可视密码的原理</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graphicFrame>
        <p:nvGraphicFramePr>
          <p:cNvPr id="172" name="Group 53"/>
          <p:cNvGraphicFramePr>
            <a:graphicFrameLocks noGrp="1"/>
          </p:cNvGraphicFramePr>
          <p:nvPr/>
        </p:nvGraphicFramePr>
        <p:xfrm>
          <a:off x="2452687" y="2292549"/>
          <a:ext cx="7286625" cy="3185775"/>
        </p:xfrm>
        <a:graphic>
          <a:graphicData uri="http://schemas.openxmlformats.org/drawingml/2006/table">
            <a:tbl>
              <a:tblPr>
                <a:effectLst>
                  <a:outerShdw blurRad="50800" dist="38100" dir="2700000" algn="tl" rotWithShape="0">
                    <a:prstClr val="black">
                      <a:alpha val="40000"/>
                    </a:prstClr>
                  </a:outerShdw>
                </a:effectLst>
              </a:tblPr>
              <a:tblGrid>
                <a:gridCol w="2429350"/>
                <a:gridCol w="2427926"/>
                <a:gridCol w="2429349"/>
              </a:tblGrid>
              <a:tr h="768511">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r>
                        <a:rPr kumimoji="0" lang="zh-CN" altLang="en-US" sz="2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mn-ea"/>
                        </a:rPr>
                        <a:t>秘密图像的像素</a:t>
                      </a:r>
                    </a:p>
                  </a:txBody>
                  <a:tcPr marL="80684" marR="80684" marT="41955" marB="41955" anchor="ctr" anchorCtr="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1F4E79"/>
                    </a:solidFill>
                  </a:tcPr>
                </a:tc>
                <a:tc>
                  <a:txBody>
                    <a:bodyPr/>
                    <a:lstStyle/>
                    <a:p>
                      <a:pPr marL="0" marR="0" lvl="0" indent="0" algn="ctr" defTabSz="914400" rtl="0" eaLnBrk="1" fontAlgn="base" latinLnBrk="0" hangingPunct="1">
                        <a:lnSpc>
                          <a:spcPct val="90000"/>
                        </a:lnSpc>
                        <a:spcBef>
                          <a:spcPts val="1000"/>
                        </a:spcBef>
                        <a:spcAft>
                          <a:spcPct val="0"/>
                        </a:spcAft>
                        <a:buClrTx/>
                        <a:buSzTx/>
                        <a:buFont typeface="Arial" panose="020B0604020202020204" pitchFamily="34" charset="0"/>
                        <a:buNone/>
                      </a:pPr>
                      <a:r>
                        <a:rPr kumimoji="0" lang="zh-CN" altLang="en-US" sz="2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mn-ea"/>
                        </a:rPr>
                        <a:t>黑</a:t>
                      </a:r>
                    </a:p>
                  </a:txBody>
                  <a:tcPr marL="80684" marR="80684" marT="41955" marB="4195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1F4E79"/>
                    </a:solidFill>
                  </a:tcPr>
                </a:tc>
                <a:tc>
                  <a:txBody>
                    <a:bodyPr/>
                    <a:lstStyle/>
                    <a:p>
                      <a:pPr marL="0" marR="0" lvl="0" indent="0" algn="ctr" defTabSz="914400" rtl="0" eaLnBrk="1" fontAlgn="base" latinLnBrk="0" hangingPunct="1">
                        <a:lnSpc>
                          <a:spcPct val="90000"/>
                        </a:lnSpc>
                        <a:spcBef>
                          <a:spcPts val="1000"/>
                        </a:spcBef>
                        <a:spcAft>
                          <a:spcPct val="0"/>
                        </a:spcAft>
                        <a:buClrTx/>
                        <a:buSzTx/>
                        <a:buFont typeface="Arial" panose="020B0604020202020204" pitchFamily="34" charset="0"/>
                        <a:buNone/>
                      </a:pPr>
                      <a:r>
                        <a:rPr kumimoji="0" lang="zh-CN" altLang="en-US" sz="2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mn-ea"/>
                        </a:rPr>
                        <a:t>白</a:t>
                      </a:r>
                    </a:p>
                  </a:txBody>
                  <a:tcPr marL="80684" marR="80684" marT="41955" marB="41955"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1F4E79"/>
                    </a:solidFill>
                  </a:tcPr>
                </a:tc>
              </a:tr>
              <a:tr h="788436">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r>
                        <a:rPr kumimoji="0" lang="zh-CN" altLang="en-US" sz="2200" b="0" i="0" u="none" strike="noStrike" cap="none" normalizeH="0" baseline="0" dirty="0">
                          <a:ln>
                            <a:noFill/>
                          </a:ln>
                          <a:solidFill>
                            <a:schemeClr val="tx1"/>
                          </a:solidFill>
                          <a:effectLst/>
                          <a:latin typeface="+mn-lt"/>
                          <a:ea typeface="+mn-ea"/>
                        </a:rPr>
                        <a:t>伪装图像</a:t>
                      </a:r>
                      <a:r>
                        <a:rPr kumimoji="0" lang="en-US" altLang="zh-CN" sz="2200" b="0" i="0" u="none" strike="noStrike" cap="none" normalizeH="0" baseline="0" dirty="0">
                          <a:ln>
                            <a:noFill/>
                          </a:ln>
                          <a:solidFill>
                            <a:schemeClr val="tx1"/>
                          </a:solidFill>
                          <a:effectLst/>
                          <a:latin typeface="+mn-lt"/>
                          <a:ea typeface="+mn-ea"/>
                        </a:rPr>
                        <a:t>1</a:t>
                      </a:r>
                      <a:r>
                        <a:rPr kumimoji="0" lang="zh-CN" altLang="en-US" sz="2200" b="0" i="0" u="none" strike="noStrike" cap="none" normalizeH="0" baseline="0" dirty="0">
                          <a:ln>
                            <a:noFill/>
                          </a:ln>
                          <a:solidFill>
                            <a:schemeClr val="tx1"/>
                          </a:solidFill>
                          <a:effectLst/>
                          <a:latin typeface="+mn-lt"/>
                          <a:ea typeface="+mn-ea"/>
                        </a:rPr>
                        <a:t>的像素    </a:t>
                      </a:r>
                    </a:p>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r>
                        <a:rPr kumimoji="0" lang="zh-CN" altLang="en-US" sz="2200" b="0" i="0" u="none" strike="noStrike" cap="none" normalizeH="0" baseline="0" dirty="0">
                          <a:ln>
                            <a:noFill/>
                          </a:ln>
                          <a:solidFill>
                            <a:schemeClr val="tx1"/>
                          </a:solidFill>
                          <a:effectLst/>
                          <a:latin typeface="+mn-lt"/>
                          <a:ea typeface="+mn-ea"/>
                        </a:rPr>
                        <a:t>      （部分）</a:t>
                      </a:r>
                    </a:p>
                  </a:txBody>
                  <a:tcPr marL="80684" marR="80684" marT="41955" marB="41955" anchor="ctr" anchorCtr="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2DEEF"/>
                    </a:solidFill>
                  </a:tcPr>
                </a:tc>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endParaRPr kumimoji="0" lang="zh-CN" altLang="en-US" sz="2200" b="0" i="0" u="none" strike="noStrike" cap="none" normalizeH="0" baseline="0" dirty="0">
                        <a:ln>
                          <a:noFill/>
                        </a:ln>
                        <a:solidFill>
                          <a:schemeClr val="tx1"/>
                        </a:solidFill>
                        <a:effectLst/>
                        <a:latin typeface="+mn-lt"/>
                        <a:ea typeface="+mn-ea"/>
                      </a:endParaRPr>
                    </a:p>
                  </a:txBody>
                  <a:tcPr marL="81975" marR="81975" marT="40987" marB="4098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2DEEF"/>
                    </a:solidFill>
                  </a:tcPr>
                </a:tc>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endParaRPr kumimoji="0" lang="zh-CN" altLang="en-US" sz="2200" b="0" i="0" u="none" strike="noStrike" cap="none" normalizeH="0" baseline="0" dirty="0">
                        <a:ln>
                          <a:noFill/>
                        </a:ln>
                        <a:solidFill>
                          <a:schemeClr val="tx1"/>
                        </a:solidFill>
                        <a:effectLst/>
                        <a:latin typeface="+mn-lt"/>
                        <a:ea typeface="+mn-ea"/>
                      </a:endParaRPr>
                    </a:p>
                  </a:txBody>
                  <a:tcPr marL="81975" marR="81975" marT="40987" marB="4098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2DEEF"/>
                    </a:solidFill>
                  </a:tcPr>
                </a:tc>
              </a:tr>
              <a:tr h="788436">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r>
                        <a:rPr kumimoji="0" lang="zh-CN" altLang="en-US" sz="2200" b="0" i="0" u="none" strike="noStrike" cap="none" normalizeH="0" baseline="0" dirty="0">
                          <a:ln>
                            <a:noFill/>
                          </a:ln>
                          <a:solidFill>
                            <a:schemeClr val="tx1"/>
                          </a:solidFill>
                          <a:effectLst/>
                          <a:latin typeface="+mn-lt"/>
                          <a:ea typeface="+mn-ea"/>
                        </a:rPr>
                        <a:t>伪装图像</a:t>
                      </a:r>
                      <a:r>
                        <a:rPr kumimoji="0" lang="en-US" altLang="zh-CN" sz="2200" b="0" i="0" u="none" strike="noStrike" cap="none" normalizeH="0" baseline="0" dirty="0">
                          <a:ln>
                            <a:noFill/>
                          </a:ln>
                          <a:solidFill>
                            <a:schemeClr val="tx1"/>
                          </a:solidFill>
                          <a:effectLst/>
                          <a:latin typeface="+mn-lt"/>
                          <a:ea typeface="+mn-ea"/>
                        </a:rPr>
                        <a:t>2</a:t>
                      </a:r>
                      <a:r>
                        <a:rPr kumimoji="0" lang="zh-CN" altLang="en-US" sz="2200" b="0" i="0" u="none" strike="noStrike" cap="none" normalizeH="0" baseline="0" dirty="0">
                          <a:ln>
                            <a:noFill/>
                          </a:ln>
                          <a:solidFill>
                            <a:schemeClr val="tx1"/>
                          </a:solidFill>
                          <a:effectLst/>
                          <a:latin typeface="+mn-lt"/>
                          <a:ea typeface="+mn-ea"/>
                        </a:rPr>
                        <a:t>的像素</a:t>
                      </a:r>
                    </a:p>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r>
                        <a:rPr kumimoji="0" lang="zh-CN" altLang="en-US" sz="2200" b="0" i="0" u="none" strike="noStrike" cap="none" normalizeH="0" baseline="0" dirty="0">
                          <a:ln>
                            <a:noFill/>
                          </a:ln>
                          <a:solidFill>
                            <a:schemeClr val="tx1"/>
                          </a:solidFill>
                          <a:effectLst/>
                          <a:latin typeface="+mn-lt"/>
                          <a:ea typeface="+mn-ea"/>
                        </a:rPr>
                        <a:t>      （部分）</a:t>
                      </a:r>
                    </a:p>
                  </a:txBody>
                  <a:tcPr marL="80684" marR="80684" marT="41955" marB="41955" anchor="ctr" anchorCtr="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AEFF7"/>
                    </a:solidFill>
                  </a:tcPr>
                </a:tc>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endParaRPr kumimoji="0" lang="zh-CN" altLang="en-US" sz="2200" b="0" i="0" u="none" strike="noStrike" cap="none" normalizeH="0" baseline="0" dirty="0">
                        <a:ln>
                          <a:noFill/>
                        </a:ln>
                        <a:solidFill>
                          <a:schemeClr val="tx1"/>
                        </a:solidFill>
                        <a:effectLst/>
                        <a:latin typeface="+mn-lt"/>
                        <a:ea typeface="+mn-ea"/>
                      </a:endParaRPr>
                    </a:p>
                  </a:txBody>
                  <a:tcPr marL="81975" marR="81975" marT="40987" marB="4098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AEFF7"/>
                    </a:solidFill>
                  </a:tcPr>
                </a:tc>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endParaRPr kumimoji="0" lang="zh-CN" altLang="en-US" sz="2200" b="0" i="0" u="none" strike="noStrike" cap="none" normalizeH="0" baseline="0" dirty="0">
                        <a:ln>
                          <a:noFill/>
                        </a:ln>
                        <a:solidFill>
                          <a:schemeClr val="tx1"/>
                        </a:solidFill>
                        <a:effectLst/>
                        <a:latin typeface="+mn-lt"/>
                        <a:ea typeface="+mn-ea"/>
                      </a:endParaRPr>
                    </a:p>
                  </a:txBody>
                  <a:tcPr marL="81975" marR="81975" marT="40987" marB="4098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AEFF7"/>
                    </a:solidFill>
                  </a:tcPr>
                </a:tc>
              </a:tr>
              <a:tr h="788436">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r>
                        <a:rPr kumimoji="0" lang="zh-CN" altLang="en-US" sz="2200" b="0" i="0" u="none" strike="noStrike" cap="none" normalizeH="0" baseline="0" dirty="0">
                          <a:ln>
                            <a:noFill/>
                          </a:ln>
                          <a:solidFill>
                            <a:schemeClr val="tx1"/>
                          </a:solidFill>
                          <a:effectLst/>
                          <a:latin typeface="+mn-lt"/>
                          <a:ea typeface="+mn-ea"/>
                        </a:rPr>
                        <a:t>叠加后的像素</a:t>
                      </a:r>
                    </a:p>
                  </a:txBody>
                  <a:tcPr marL="80684" marR="80684" marT="41955" marB="41955" anchor="ctr" anchorCtr="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2DEEF"/>
                    </a:solidFill>
                  </a:tcPr>
                </a:tc>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endParaRPr kumimoji="0" lang="zh-CN" altLang="en-US" sz="2200" b="0" i="0" u="none" strike="noStrike" cap="none" normalizeH="0" baseline="0" dirty="0">
                        <a:ln>
                          <a:noFill/>
                        </a:ln>
                        <a:solidFill>
                          <a:schemeClr val="tx1"/>
                        </a:solidFill>
                        <a:effectLst/>
                        <a:latin typeface="+mn-lt"/>
                        <a:ea typeface="+mn-ea"/>
                      </a:endParaRPr>
                    </a:p>
                  </a:txBody>
                  <a:tcPr marL="81975" marR="81975" marT="40987" marB="4098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2DEEF"/>
                    </a:solidFill>
                  </a:tcPr>
                </a:tc>
                <a:tc>
                  <a:txBody>
                    <a:bodyPr/>
                    <a:lstStyle/>
                    <a:p>
                      <a:pPr marL="0" marR="0" lvl="0" indent="0" algn="l" defTabSz="914400" rtl="0" eaLnBrk="1" fontAlgn="base" latinLnBrk="0" hangingPunct="1">
                        <a:lnSpc>
                          <a:spcPct val="90000"/>
                        </a:lnSpc>
                        <a:spcBef>
                          <a:spcPts val="1000"/>
                        </a:spcBef>
                        <a:spcAft>
                          <a:spcPct val="0"/>
                        </a:spcAft>
                        <a:buClrTx/>
                        <a:buSzTx/>
                        <a:buFont typeface="Arial" panose="020B0604020202020204" pitchFamily="34" charset="0"/>
                        <a:buNone/>
                      </a:pPr>
                      <a:endParaRPr kumimoji="0" lang="zh-CN" altLang="en-US" sz="2200" b="0" i="0" u="none" strike="noStrike" cap="none" normalizeH="0" baseline="0" dirty="0">
                        <a:ln>
                          <a:noFill/>
                        </a:ln>
                        <a:solidFill>
                          <a:schemeClr val="tx1"/>
                        </a:solidFill>
                        <a:effectLst/>
                        <a:latin typeface="+mn-lt"/>
                        <a:ea typeface="+mn-ea"/>
                      </a:endParaRPr>
                    </a:p>
                  </a:txBody>
                  <a:tcPr marL="81975" marR="81975" marT="40987" marB="4098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2DEEF"/>
                    </a:solidFill>
                  </a:tcPr>
                </a:tc>
              </a:tr>
            </a:tbl>
          </a:graphicData>
        </a:graphic>
      </p:graphicFrame>
      <p:pic>
        <p:nvPicPr>
          <p:cNvPr id="173" name="Picture 33" descr="1"/>
          <p:cNvPicPr>
            <a:picLocks noChangeAspect="1"/>
          </p:cNvPicPr>
          <p:nvPr/>
        </p:nvPicPr>
        <p:blipFill>
          <a:blip r:embed="rId4"/>
          <a:stretch>
            <a:fillRect/>
          </a:stretch>
        </p:blipFill>
        <p:spPr>
          <a:xfrm>
            <a:off x="5017419" y="3200415"/>
            <a:ext cx="2197932" cy="499891"/>
          </a:xfrm>
          <a:prstGeom prst="rect">
            <a:avLst/>
          </a:prstGeom>
          <a:noFill/>
          <a:ln w="9525">
            <a:noFill/>
          </a:ln>
        </p:spPr>
      </p:pic>
      <p:pic>
        <p:nvPicPr>
          <p:cNvPr id="174" name="Picture 34" descr="2"/>
          <p:cNvPicPr>
            <a:picLocks noChangeAspect="1"/>
          </p:cNvPicPr>
          <p:nvPr/>
        </p:nvPicPr>
        <p:blipFill>
          <a:blip r:embed="rId5"/>
          <a:stretch>
            <a:fillRect/>
          </a:stretch>
        </p:blipFill>
        <p:spPr>
          <a:xfrm>
            <a:off x="5023768" y="4032265"/>
            <a:ext cx="2213801" cy="491956"/>
          </a:xfrm>
          <a:prstGeom prst="rect">
            <a:avLst/>
          </a:prstGeom>
          <a:noFill/>
          <a:ln w="9525">
            <a:noFill/>
          </a:ln>
        </p:spPr>
      </p:pic>
      <p:pic>
        <p:nvPicPr>
          <p:cNvPr id="175" name="Picture 36" descr="4"/>
          <p:cNvPicPr>
            <a:picLocks noChangeAspect="1"/>
          </p:cNvPicPr>
          <p:nvPr/>
        </p:nvPicPr>
        <p:blipFill>
          <a:blip r:embed="rId6"/>
          <a:stretch>
            <a:fillRect/>
          </a:stretch>
        </p:blipFill>
        <p:spPr>
          <a:xfrm>
            <a:off x="7398997" y="3200415"/>
            <a:ext cx="2182062" cy="468152"/>
          </a:xfrm>
          <a:prstGeom prst="rect">
            <a:avLst/>
          </a:prstGeom>
          <a:noFill/>
          <a:ln w="9525">
            <a:noFill/>
          </a:ln>
        </p:spPr>
      </p:pic>
      <p:pic>
        <p:nvPicPr>
          <p:cNvPr id="176" name="Picture 37" descr="5"/>
          <p:cNvPicPr>
            <a:picLocks noChangeAspect="1"/>
          </p:cNvPicPr>
          <p:nvPr/>
        </p:nvPicPr>
        <p:blipFill>
          <a:blip r:embed="rId7"/>
          <a:stretch>
            <a:fillRect/>
          </a:stretch>
        </p:blipFill>
        <p:spPr>
          <a:xfrm>
            <a:off x="7411697" y="4056054"/>
            <a:ext cx="2182062" cy="444347"/>
          </a:xfrm>
          <a:prstGeom prst="rect">
            <a:avLst/>
          </a:prstGeom>
          <a:noFill/>
          <a:ln w="9525">
            <a:noFill/>
          </a:ln>
        </p:spPr>
      </p:pic>
      <p:pic>
        <p:nvPicPr>
          <p:cNvPr id="177" name="Picture 50" descr="3"/>
          <p:cNvPicPr>
            <a:picLocks noChangeAspect="1"/>
          </p:cNvPicPr>
          <p:nvPr/>
        </p:nvPicPr>
        <p:blipFill>
          <a:blip r:embed="rId8"/>
          <a:stretch>
            <a:fillRect/>
          </a:stretch>
        </p:blipFill>
        <p:spPr>
          <a:xfrm>
            <a:off x="5042819" y="4872534"/>
            <a:ext cx="2182062" cy="444347"/>
          </a:xfrm>
          <a:prstGeom prst="rect">
            <a:avLst/>
          </a:prstGeom>
          <a:noFill/>
          <a:ln w="9525">
            <a:noFill/>
          </a:ln>
        </p:spPr>
      </p:pic>
      <p:pic>
        <p:nvPicPr>
          <p:cNvPr id="178" name="Picture 51" descr="6"/>
          <p:cNvPicPr>
            <a:picLocks noChangeAspect="1"/>
          </p:cNvPicPr>
          <p:nvPr/>
        </p:nvPicPr>
        <p:blipFill>
          <a:blip r:embed="rId9"/>
          <a:stretch>
            <a:fillRect/>
          </a:stretch>
        </p:blipFill>
        <p:spPr>
          <a:xfrm>
            <a:off x="7391065" y="4872534"/>
            <a:ext cx="2182062" cy="428478"/>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2"/>
                                        </p:tgtEl>
                                        <p:attrNameLst>
                                          <p:attrName>style.visibility</p:attrName>
                                        </p:attrNameLst>
                                      </p:cBhvr>
                                      <p:to>
                                        <p:strVal val="visible"/>
                                      </p:to>
                                    </p:set>
                                    <p:animEffect transition="in" filter="fade">
                                      <p:cBhvr>
                                        <p:cTn id="7" dur="500"/>
                                        <p:tgtEl>
                                          <p:spTgt spid="172"/>
                                        </p:tgtEl>
                                      </p:cBhvr>
                                    </p:animEffect>
                                  </p:childTnLst>
                                </p:cTn>
                              </p:par>
                              <p:par>
                                <p:cTn id="8" presetID="10" presetClass="entr" presetSubtype="0" fill="hold" nodeType="withEffect">
                                  <p:stCondLst>
                                    <p:cond delay="0"/>
                                  </p:stCondLst>
                                  <p:childTnLst>
                                    <p:set>
                                      <p:cBhvr>
                                        <p:cTn id="9" dur="1" fill="hold">
                                          <p:stCondLst>
                                            <p:cond delay="0"/>
                                          </p:stCondLst>
                                        </p:cTn>
                                        <p:tgtEl>
                                          <p:spTgt spid="173"/>
                                        </p:tgtEl>
                                        <p:attrNameLst>
                                          <p:attrName>style.visibility</p:attrName>
                                        </p:attrNameLst>
                                      </p:cBhvr>
                                      <p:to>
                                        <p:strVal val="visible"/>
                                      </p:to>
                                    </p:set>
                                    <p:animEffect transition="in" filter="fade">
                                      <p:cBhvr>
                                        <p:cTn id="10" dur="500"/>
                                        <p:tgtEl>
                                          <p:spTgt spid="173"/>
                                        </p:tgtEl>
                                      </p:cBhvr>
                                    </p:animEffect>
                                  </p:childTnLst>
                                </p:cTn>
                              </p:par>
                              <p:par>
                                <p:cTn id="11" presetID="10" presetClass="entr" presetSubtype="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animEffect transition="in" filter="fade">
                                      <p:cBhvr>
                                        <p:cTn id="13" dur="500"/>
                                        <p:tgtEl>
                                          <p:spTgt spid="174"/>
                                        </p:tgtEl>
                                      </p:cBhvr>
                                    </p:animEffect>
                                  </p:childTnLst>
                                </p:cTn>
                              </p:par>
                              <p:par>
                                <p:cTn id="14" presetID="10" presetClass="entr" presetSubtype="0" fill="hold" nodeType="withEffect">
                                  <p:stCondLst>
                                    <p:cond delay="0"/>
                                  </p:stCondLst>
                                  <p:childTnLst>
                                    <p:set>
                                      <p:cBhvr>
                                        <p:cTn id="15" dur="1" fill="hold">
                                          <p:stCondLst>
                                            <p:cond delay="0"/>
                                          </p:stCondLst>
                                        </p:cTn>
                                        <p:tgtEl>
                                          <p:spTgt spid="175"/>
                                        </p:tgtEl>
                                        <p:attrNameLst>
                                          <p:attrName>style.visibility</p:attrName>
                                        </p:attrNameLst>
                                      </p:cBhvr>
                                      <p:to>
                                        <p:strVal val="visible"/>
                                      </p:to>
                                    </p:set>
                                    <p:animEffect transition="in" filter="fade">
                                      <p:cBhvr>
                                        <p:cTn id="16" dur="500"/>
                                        <p:tgtEl>
                                          <p:spTgt spid="175"/>
                                        </p:tgtEl>
                                      </p:cBhvr>
                                    </p:animEffect>
                                  </p:childTnLst>
                                </p:cTn>
                              </p:par>
                              <p:par>
                                <p:cTn id="17" presetID="10" presetClass="entr" presetSubtype="0" fill="hold" nodeType="withEffect">
                                  <p:stCondLst>
                                    <p:cond delay="0"/>
                                  </p:stCondLst>
                                  <p:childTnLst>
                                    <p:set>
                                      <p:cBhvr>
                                        <p:cTn id="18" dur="1" fill="hold">
                                          <p:stCondLst>
                                            <p:cond delay="0"/>
                                          </p:stCondLst>
                                        </p:cTn>
                                        <p:tgtEl>
                                          <p:spTgt spid="176"/>
                                        </p:tgtEl>
                                        <p:attrNameLst>
                                          <p:attrName>style.visibility</p:attrName>
                                        </p:attrNameLst>
                                      </p:cBhvr>
                                      <p:to>
                                        <p:strVal val="visible"/>
                                      </p:to>
                                    </p:set>
                                    <p:animEffect transition="in" filter="fade">
                                      <p:cBhvr>
                                        <p:cTn id="19" dur="500"/>
                                        <p:tgtEl>
                                          <p:spTgt spid="176"/>
                                        </p:tgtEl>
                                      </p:cBhvr>
                                    </p:animEffect>
                                  </p:childTnLst>
                                </p:cTn>
                              </p:par>
                              <p:par>
                                <p:cTn id="20" presetID="10" presetClass="entr" presetSubtype="0" fill="hold" nodeType="withEffect">
                                  <p:stCondLst>
                                    <p:cond delay="0"/>
                                  </p:stCondLst>
                                  <p:childTnLst>
                                    <p:set>
                                      <p:cBhvr>
                                        <p:cTn id="21" dur="1" fill="hold">
                                          <p:stCondLst>
                                            <p:cond delay="0"/>
                                          </p:stCondLst>
                                        </p:cTn>
                                        <p:tgtEl>
                                          <p:spTgt spid="177"/>
                                        </p:tgtEl>
                                        <p:attrNameLst>
                                          <p:attrName>style.visibility</p:attrName>
                                        </p:attrNameLst>
                                      </p:cBhvr>
                                      <p:to>
                                        <p:strVal val="visible"/>
                                      </p:to>
                                    </p:set>
                                    <p:animEffect transition="in" filter="fade">
                                      <p:cBhvr>
                                        <p:cTn id="22" dur="500"/>
                                        <p:tgtEl>
                                          <p:spTgt spid="177"/>
                                        </p:tgtEl>
                                      </p:cBhvr>
                                    </p:animEffect>
                                  </p:childTnLst>
                                </p:cTn>
                              </p:par>
                              <p:par>
                                <p:cTn id="23" presetID="10" presetClass="entr" presetSubtype="0" fill="hold" nodeType="withEffect">
                                  <p:stCondLst>
                                    <p:cond delay="0"/>
                                  </p:stCondLst>
                                  <p:childTnLst>
                                    <p:set>
                                      <p:cBhvr>
                                        <p:cTn id="24" dur="1" fill="hold">
                                          <p:stCondLst>
                                            <p:cond delay="0"/>
                                          </p:stCondLst>
                                        </p:cTn>
                                        <p:tgtEl>
                                          <p:spTgt spid="178"/>
                                        </p:tgtEl>
                                        <p:attrNameLst>
                                          <p:attrName>style.visibility</p:attrName>
                                        </p:attrNameLst>
                                      </p:cBhvr>
                                      <p:to>
                                        <p:strVal val="visible"/>
                                      </p:to>
                                    </p:set>
                                    <p:animEffect transition="in" filter="fade">
                                      <p:cBhvr>
                                        <p:cTn id="25" dur="5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11.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12.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13.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14.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15.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16.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7.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8.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ags/tag9.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544</Words>
  <Application>Microsoft Office PowerPoint</Application>
  <PresentationFormat>宽屏</PresentationFormat>
  <Paragraphs>78</Paragraphs>
  <Slides>16</Slides>
  <Notes>14</Notes>
  <HiddenSlides>2</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16</vt:i4>
      </vt:variant>
    </vt:vector>
  </HeadingPairs>
  <TitlesOfParts>
    <vt:vector size="26" baseType="lpstr">
      <vt:lpstr>等线</vt:lpstr>
      <vt:lpstr>黑体</vt:lpstr>
      <vt:lpstr>思源黑体 CN Heavy</vt:lpstr>
      <vt:lpstr>思源黑体 CN Normal</vt:lpstr>
      <vt:lpstr>微软雅黑 Light</vt:lpstr>
      <vt:lpstr>Arial</vt:lpstr>
      <vt:lpstr>Times New Roman</vt:lpstr>
      <vt:lpstr>Wingdings</vt:lpstr>
      <vt:lpstr>Office 主题​​</vt:lpstr>
      <vt:lpstr>包装程序外壳对象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Microsoft 帐户</cp:lastModifiedBy>
  <cp:revision>139</cp:revision>
  <dcterms:created xsi:type="dcterms:W3CDTF">2019-09-27T01:23:00Z</dcterms:created>
  <dcterms:modified xsi:type="dcterms:W3CDTF">2021-03-03T12:31:44Z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